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League Spartan" charset="1" panose="00000800000000000000"/>
      <p:regular r:id="rId28"/>
    </p:embeddedFont>
    <p:embeddedFont>
      <p:font typeface="Roboto Bold" charset="1" panose="02000000000000000000"/>
      <p:regular r:id="rId29"/>
    </p:embeddedFont>
    <p:embeddedFont>
      <p:font typeface="Roboto" charset="1" panose="02000000000000000000"/>
      <p:regular r:id="rId30"/>
    </p:embeddedFont>
    <p:embeddedFont>
      <p:font typeface="Poppins Bold" charset="1" panose="00000800000000000000"/>
      <p:regular r:id="rId31"/>
    </p:embeddedFont>
    <p:embeddedFont>
      <p:font typeface="Poppins" charset="1" panose="00000500000000000000"/>
      <p:regular r:id="rId32"/>
    </p:embeddedFont>
    <p:embeddedFont>
      <p:font typeface="Poppins Italics"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674525" y="1939489"/>
            <a:ext cx="14981315" cy="3609975"/>
          </a:xfrm>
          <a:prstGeom prst="rect">
            <a:avLst/>
          </a:prstGeom>
        </p:spPr>
        <p:txBody>
          <a:bodyPr anchor="t" rtlCol="false" tIns="0" lIns="0" bIns="0" rIns="0">
            <a:spAutoFit/>
          </a:bodyPr>
          <a:lstStyle/>
          <a:p>
            <a:pPr algn="ctr">
              <a:lnSpc>
                <a:spcPts val="7200"/>
              </a:lnSpc>
            </a:pPr>
            <a:r>
              <a:rPr lang="en-US" b="true" sz="4500">
                <a:solidFill>
                  <a:srgbClr val="2F5F98"/>
                </a:solidFill>
                <a:latin typeface="League Spartan"/>
                <a:ea typeface="League Spartan"/>
                <a:cs typeface="League Spartan"/>
                <a:sym typeface="League Spartan"/>
              </a:rPr>
              <a:t>RANCANG BANGUN SISTEM INVENTARIS SEKOLAH BERBASIS WEB MENGGUNAKAN METODE MODIFIED WATERFALL (STUDI KASUS : SDN 1 KESUMADADI)</a:t>
            </a:r>
          </a:p>
        </p:txBody>
      </p:sp>
      <p:grpSp>
        <p:nvGrpSpPr>
          <p:cNvPr name="Group 4" id="4"/>
          <p:cNvGrpSpPr/>
          <p:nvPr/>
        </p:nvGrpSpPr>
        <p:grpSpPr>
          <a:xfrm rot="0">
            <a:off x="-1020601" y="7415642"/>
            <a:ext cx="8800279" cy="2680999"/>
            <a:chOff x="0" y="0"/>
            <a:chExt cx="2317769" cy="706107"/>
          </a:xfrm>
        </p:grpSpPr>
        <p:sp>
          <p:nvSpPr>
            <p:cNvPr name="Freeform 5" id="5"/>
            <p:cNvSpPr/>
            <p:nvPr/>
          </p:nvSpPr>
          <p:spPr>
            <a:xfrm flipH="false" flipV="false" rot="0">
              <a:off x="0" y="0"/>
              <a:ext cx="2317769" cy="706107"/>
            </a:xfrm>
            <a:custGeom>
              <a:avLst/>
              <a:gdLst/>
              <a:ahLst/>
              <a:cxnLst/>
              <a:rect r="r" b="b" t="t" l="l"/>
              <a:pathLst>
                <a:path h="706107" w="2317769">
                  <a:moveTo>
                    <a:pt x="2114569" y="0"/>
                  </a:moveTo>
                  <a:cubicBezTo>
                    <a:pt x="2226793" y="0"/>
                    <a:pt x="2317769" y="158067"/>
                    <a:pt x="2317769" y="353053"/>
                  </a:cubicBezTo>
                  <a:cubicBezTo>
                    <a:pt x="2317769" y="548039"/>
                    <a:pt x="2226793" y="706107"/>
                    <a:pt x="2114569" y="706107"/>
                  </a:cubicBezTo>
                  <a:lnTo>
                    <a:pt x="203200" y="706107"/>
                  </a:lnTo>
                  <a:cubicBezTo>
                    <a:pt x="90976" y="706107"/>
                    <a:pt x="0" y="548039"/>
                    <a:pt x="0" y="353053"/>
                  </a:cubicBezTo>
                  <a:cubicBezTo>
                    <a:pt x="0" y="158067"/>
                    <a:pt x="90976" y="0"/>
                    <a:pt x="203200" y="0"/>
                  </a:cubicBezTo>
                  <a:close/>
                </a:path>
              </a:pathLst>
            </a:custGeom>
            <a:solidFill>
              <a:srgbClr val="2F5F98"/>
            </a:solidFill>
          </p:spPr>
        </p:sp>
        <p:sp>
          <p:nvSpPr>
            <p:cNvPr name="TextBox 6" id="6"/>
            <p:cNvSpPr txBox="true"/>
            <p:nvPr/>
          </p:nvSpPr>
          <p:spPr>
            <a:xfrm>
              <a:off x="0" y="-47625"/>
              <a:ext cx="2317769" cy="75373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22449" y="952500"/>
            <a:ext cx="4547623" cy="533313"/>
          </a:xfrm>
          <a:prstGeom prst="rect">
            <a:avLst/>
          </a:prstGeom>
        </p:spPr>
        <p:txBody>
          <a:bodyPr anchor="t" rtlCol="false" tIns="0" lIns="0" bIns="0" rIns="0">
            <a:spAutoFit/>
          </a:bodyPr>
          <a:lstStyle/>
          <a:p>
            <a:pPr algn="ctr">
              <a:lnSpc>
                <a:spcPts val="4204"/>
              </a:lnSpc>
            </a:pPr>
            <a:r>
              <a:rPr lang="en-US" b="true" sz="3003">
                <a:solidFill>
                  <a:srgbClr val="2F5F98"/>
                </a:solidFill>
                <a:latin typeface="Roboto Bold"/>
                <a:ea typeface="Roboto Bold"/>
                <a:cs typeface="Roboto Bold"/>
                <a:sym typeface="Roboto Bold"/>
              </a:rPr>
              <a:t>SEMINAR PROPOSAL</a:t>
            </a:r>
          </a:p>
        </p:txBody>
      </p:sp>
      <p:grpSp>
        <p:nvGrpSpPr>
          <p:cNvPr name="Group 8" id="8"/>
          <p:cNvGrpSpPr/>
          <p:nvPr/>
        </p:nvGrpSpPr>
        <p:grpSpPr>
          <a:xfrm rot="0">
            <a:off x="15388531" y="663001"/>
            <a:ext cx="2377020" cy="1188510"/>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10" id="10"/>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11" id="11"/>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12" id="12"/>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grpSp>
        <p:nvGrpSpPr>
          <p:cNvPr name="Group 13" id="13"/>
          <p:cNvGrpSpPr/>
          <p:nvPr/>
        </p:nvGrpSpPr>
        <p:grpSpPr>
          <a:xfrm rot="0">
            <a:off x="10488388" y="7415642"/>
            <a:ext cx="8799250" cy="2680999"/>
            <a:chOff x="0" y="0"/>
            <a:chExt cx="2317498" cy="706107"/>
          </a:xfrm>
        </p:grpSpPr>
        <p:sp>
          <p:nvSpPr>
            <p:cNvPr name="Freeform 14" id="14"/>
            <p:cNvSpPr/>
            <p:nvPr/>
          </p:nvSpPr>
          <p:spPr>
            <a:xfrm flipH="false" flipV="false" rot="0">
              <a:off x="0" y="0"/>
              <a:ext cx="2317498" cy="706107"/>
            </a:xfrm>
            <a:custGeom>
              <a:avLst/>
              <a:gdLst/>
              <a:ahLst/>
              <a:cxnLst/>
              <a:rect r="r" b="b" t="t" l="l"/>
              <a:pathLst>
                <a:path h="706107" w="2317498">
                  <a:moveTo>
                    <a:pt x="2114298" y="0"/>
                  </a:moveTo>
                  <a:cubicBezTo>
                    <a:pt x="2226522" y="0"/>
                    <a:pt x="2317498" y="158067"/>
                    <a:pt x="2317498" y="353053"/>
                  </a:cubicBezTo>
                  <a:cubicBezTo>
                    <a:pt x="2317498" y="548039"/>
                    <a:pt x="2226522" y="706107"/>
                    <a:pt x="2114298" y="706107"/>
                  </a:cubicBezTo>
                  <a:lnTo>
                    <a:pt x="203200" y="706107"/>
                  </a:lnTo>
                  <a:cubicBezTo>
                    <a:pt x="90976" y="706107"/>
                    <a:pt x="0" y="548039"/>
                    <a:pt x="0" y="353053"/>
                  </a:cubicBezTo>
                  <a:cubicBezTo>
                    <a:pt x="0" y="158067"/>
                    <a:pt x="90976" y="0"/>
                    <a:pt x="203200" y="0"/>
                  </a:cubicBezTo>
                  <a:close/>
                </a:path>
              </a:pathLst>
            </a:custGeom>
            <a:solidFill>
              <a:srgbClr val="2F5F98"/>
            </a:solidFill>
          </p:spPr>
        </p:sp>
        <p:sp>
          <p:nvSpPr>
            <p:cNvPr name="TextBox 15" id="15"/>
            <p:cNvSpPr txBox="true"/>
            <p:nvPr/>
          </p:nvSpPr>
          <p:spPr>
            <a:xfrm>
              <a:off x="0" y="-47625"/>
              <a:ext cx="2317498" cy="753732"/>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96873" y="7620386"/>
            <a:ext cx="2796632" cy="533313"/>
          </a:xfrm>
          <a:prstGeom prst="rect">
            <a:avLst/>
          </a:prstGeom>
        </p:spPr>
        <p:txBody>
          <a:bodyPr anchor="t" rtlCol="false" tIns="0" lIns="0" bIns="0" rIns="0">
            <a:spAutoFit/>
          </a:bodyPr>
          <a:lstStyle/>
          <a:p>
            <a:pPr algn="l">
              <a:lnSpc>
                <a:spcPts val="4204"/>
              </a:lnSpc>
            </a:pPr>
            <a:r>
              <a:rPr lang="en-US" b="true" sz="3003">
                <a:solidFill>
                  <a:srgbClr val="FFFFFF"/>
                </a:solidFill>
                <a:latin typeface="Roboto Bold"/>
                <a:ea typeface="Roboto Bold"/>
                <a:cs typeface="Roboto Bold"/>
                <a:sym typeface="Roboto Bold"/>
              </a:rPr>
              <a:t>Pembimbing 1</a:t>
            </a:r>
          </a:p>
        </p:txBody>
      </p:sp>
      <p:sp>
        <p:nvSpPr>
          <p:cNvPr name="TextBox 17" id="17"/>
          <p:cNvSpPr txBox="true"/>
          <p:nvPr/>
        </p:nvSpPr>
        <p:spPr>
          <a:xfrm rot="0">
            <a:off x="1105113" y="8724987"/>
            <a:ext cx="2796632" cy="533313"/>
          </a:xfrm>
          <a:prstGeom prst="rect">
            <a:avLst/>
          </a:prstGeom>
        </p:spPr>
        <p:txBody>
          <a:bodyPr anchor="t" rtlCol="false" tIns="0" lIns="0" bIns="0" rIns="0">
            <a:spAutoFit/>
          </a:bodyPr>
          <a:lstStyle/>
          <a:p>
            <a:pPr algn="l">
              <a:lnSpc>
                <a:spcPts val="4204"/>
              </a:lnSpc>
            </a:pPr>
            <a:r>
              <a:rPr lang="en-US" b="true" sz="3003">
                <a:solidFill>
                  <a:srgbClr val="FFFFFF"/>
                </a:solidFill>
                <a:latin typeface="Roboto Bold"/>
                <a:ea typeface="Roboto Bold"/>
                <a:cs typeface="Roboto Bold"/>
                <a:sym typeface="Roboto Bold"/>
              </a:rPr>
              <a:t>Pembimbing 2</a:t>
            </a:r>
          </a:p>
        </p:txBody>
      </p:sp>
      <p:sp>
        <p:nvSpPr>
          <p:cNvPr name="TextBox 18" id="18"/>
          <p:cNvSpPr txBox="true"/>
          <p:nvPr/>
        </p:nvSpPr>
        <p:spPr>
          <a:xfrm rot="0">
            <a:off x="1096873" y="8122279"/>
            <a:ext cx="6473712" cy="533313"/>
          </a:xfrm>
          <a:prstGeom prst="rect">
            <a:avLst/>
          </a:prstGeom>
        </p:spPr>
        <p:txBody>
          <a:bodyPr anchor="t" rtlCol="false" tIns="0" lIns="0" bIns="0" rIns="0">
            <a:spAutoFit/>
          </a:bodyPr>
          <a:lstStyle/>
          <a:p>
            <a:pPr algn="l">
              <a:lnSpc>
                <a:spcPts val="4204"/>
              </a:lnSpc>
            </a:pPr>
            <a:r>
              <a:rPr lang="en-US" sz="3003">
                <a:solidFill>
                  <a:srgbClr val="FFFFFF"/>
                </a:solidFill>
                <a:latin typeface="Roboto"/>
                <a:ea typeface="Roboto"/>
                <a:cs typeface="Roboto"/>
                <a:sym typeface="Roboto"/>
              </a:rPr>
              <a:t>Eko Dwi Nugroho, S.Kom., M.Cs.</a:t>
            </a:r>
          </a:p>
        </p:txBody>
      </p:sp>
      <p:sp>
        <p:nvSpPr>
          <p:cNvPr name="TextBox 19" id="19"/>
          <p:cNvSpPr txBox="true"/>
          <p:nvPr/>
        </p:nvSpPr>
        <p:spPr>
          <a:xfrm rot="0">
            <a:off x="1105113" y="9305925"/>
            <a:ext cx="6473712" cy="533313"/>
          </a:xfrm>
          <a:prstGeom prst="rect">
            <a:avLst/>
          </a:prstGeom>
        </p:spPr>
        <p:txBody>
          <a:bodyPr anchor="t" rtlCol="false" tIns="0" lIns="0" bIns="0" rIns="0">
            <a:spAutoFit/>
          </a:bodyPr>
          <a:lstStyle/>
          <a:p>
            <a:pPr algn="l">
              <a:lnSpc>
                <a:spcPts val="4204"/>
              </a:lnSpc>
            </a:pPr>
            <a:r>
              <a:rPr lang="en-US" sz="3003">
                <a:solidFill>
                  <a:srgbClr val="FFFFFF"/>
                </a:solidFill>
                <a:latin typeface="Roboto"/>
                <a:ea typeface="Roboto"/>
                <a:cs typeface="Roboto"/>
                <a:sym typeface="Roboto"/>
              </a:rPr>
              <a:t>Andika Setiawan, S.Kom., M.Cs.</a:t>
            </a:r>
          </a:p>
        </p:txBody>
      </p:sp>
      <p:grpSp>
        <p:nvGrpSpPr>
          <p:cNvPr name="Group 20" id="20"/>
          <p:cNvGrpSpPr/>
          <p:nvPr/>
        </p:nvGrpSpPr>
        <p:grpSpPr>
          <a:xfrm rot="0">
            <a:off x="11269952" y="7675291"/>
            <a:ext cx="7018048" cy="2161702"/>
            <a:chOff x="0" y="0"/>
            <a:chExt cx="9357397" cy="2882269"/>
          </a:xfrm>
        </p:grpSpPr>
        <p:sp>
          <p:nvSpPr>
            <p:cNvPr name="TextBox 21" id="21"/>
            <p:cNvSpPr txBox="true"/>
            <p:nvPr/>
          </p:nvSpPr>
          <p:spPr>
            <a:xfrm rot="0">
              <a:off x="0" y="-76200"/>
              <a:ext cx="9325867" cy="685684"/>
            </a:xfrm>
            <a:prstGeom prst="rect">
              <a:avLst/>
            </a:prstGeom>
          </p:spPr>
          <p:txBody>
            <a:bodyPr anchor="t" rtlCol="false" tIns="0" lIns="0" bIns="0" rIns="0">
              <a:spAutoFit/>
            </a:bodyPr>
            <a:lstStyle/>
            <a:p>
              <a:pPr algn="l">
                <a:lnSpc>
                  <a:spcPts val="4204"/>
                </a:lnSpc>
              </a:pPr>
              <a:r>
                <a:rPr lang="en-US" b="true" sz="3003">
                  <a:solidFill>
                    <a:srgbClr val="FFFFFF"/>
                  </a:solidFill>
                  <a:latin typeface="Roboto Bold"/>
                  <a:ea typeface="Roboto Bold"/>
                  <a:cs typeface="Roboto Bold"/>
                  <a:sym typeface="Roboto Bold"/>
                </a:rPr>
                <a:t>Penguji 1</a:t>
              </a:r>
            </a:p>
          </p:txBody>
        </p:sp>
        <p:sp>
          <p:nvSpPr>
            <p:cNvPr name="TextBox 22" id="22"/>
            <p:cNvSpPr txBox="true"/>
            <p:nvPr/>
          </p:nvSpPr>
          <p:spPr>
            <a:xfrm rot="0">
              <a:off x="31530" y="1396602"/>
              <a:ext cx="9294337" cy="685684"/>
            </a:xfrm>
            <a:prstGeom prst="rect">
              <a:avLst/>
            </a:prstGeom>
          </p:spPr>
          <p:txBody>
            <a:bodyPr anchor="t" rtlCol="false" tIns="0" lIns="0" bIns="0" rIns="0">
              <a:spAutoFit/>
            </a:bodyPr>
            <a:lstStyle/>
            <a:p>
              <a:pPr algn="l">
                <a:lnSpc>
                  <a:spcPts val="4204"/>
                </a:lnSpc>
              </a:pPr>
              <a:r>
                <a:rPr lang="en-US" b="true" sz="3003">
                  <a:solidFill>
                    <a:srgbClr val="FFFFFF"/>
                  </a:solidFill>
                  <a:latin typeface="Roboto Bold"/>
                  <a:ea typeface="Roboto Bold"/>
                  <a:cs typeface="Roboto Bold"/>
                  <a:sym typeface="Roboto Bold"/>
                </a:rPr>
                <a:t>Penguji 2</a:t>
              </a:r>
            </a:p>
          </p:txBody>
        </p:sp>
        <p:sp>
          <p:nvSpPr>
            <p:cNvPr name="TextBox 23" id="23"/>
            <p:cNvSpPr txBox="true"/>
            <p:nvPr/>
          </p:nvSpPr>
          <p:spPr>
            <a:xfrm rot="0">
              <a:off x="0" y="592991"/>
              <a:ext cx="9325867" cy="685684"/>
            </a:xfrm>
            <a:prstGeom prst="rect">
              <a:avLst/>
            </a:prstGeom>
          </p:spPr>
          <p:txBody>
            <a:bodyPr anchor="t" rtlCol="false" tIns="0" lIns="0" bIns="0" rIns="0">
              <a:spAutoFit/>
            </a:bodyPr>
            <a:lstStyle/>
            <a:p>
              <a:pPr algn="l">
                <a:lnSpc>
                  <a:spcPts val="4204"/>
                </a:lnSpc>
              </a:pPr>
              <a:r>
                <a:rPr lang="en-US" sz="3003">
                  <a:solidFill>
                    <a:srgbClr val="FFFFFF"/>
                  </a:solidFill>
                  <a:latin typeface="Roboto"/>
                  <a:ea typeface="Roboto"/>
                  <a:cs typeface="Roboto"/>
                  <a:sym typeface="Roboto"/>
                </a:rPr>
                <a:t>Muhamma</a:t>
              </a:r>
              <a:r>
                <a:rPr lang="en-US" sz="3003">
                  <a:solidFill>
                    <a:srgbClr val="FFFFFF"/>
                  </a:solidFill>
                  <a:latin typeface="Roboto"/>
                  <a:ea typeface="Roboto"/>
                  <a:cs typeface="Roboto"/>
                  <a:sym typeface="Roboto"/>
                </a:rPr>
                <a:t>d Habib Algifari, S.Kom., M.TI.</a:t>
              </a:r>
            </a:p>
          </p:txBody>
        </p:sp>
        <p:sp>
          <p:nvSpPr>
            <p:cNvPr name="TextBox 24" id="24"/>
            <p:cNvSpPr txBox="true"/>
            <p:nvPr/>
          </p:nvSpPr>
          <p:spPr>
            <a:xfrm rot="0">
              <a:off x="31530" y="2196586"/>
              <a:ext cx="9325867" cy="685684"/>
            </a:xfrm>
            <a:prstGeom prst="rect">
              <a:avLst/>
            </a:prstGeom>
          </p:spPr>
          <p:txBody>
            <a:bodyPr anchor="t" rtlCol="false" tIns="0" lIns="0" bIns="0" rIns="0">
              <a:spAutoFit/>
            </a:bodyPr>
            <a:lstStyle/>
            <a:p>
              <a:pPr algn="l">
                <a:lnSpc>
                  <a:spcPts val="4204"/>
                </a:lnSpc>
              </a:pPr>
              <a:r>
                <a:rPr lang="en-US" sz="3003">
                  <a:solidFill>
                    <a:srgbClr val="FFFFFF"/>
                  </a:solidFill>
                  <a:latin typeface="Roboto"/>
                  <a:ea typeface="Roboto"/>
                  <a:cs typeface="Roboto"/>
                  <a:sym typeface="Roboto"/>
                </a:rPr>
                <a:t>Meida Cahyo Untoro, S.Kom., M.Kom.</a:t>
              </a:r>
            </a:p>
          </p:txBody>
        </p:sp>
      </p:grpSp>
      <p:grpSp>
        <p:nvGrpSpPr>
          <p:cNvPr name="Group 25" id="25"/>
          <p:cNvGrpSpPr/>
          <p:nvPr/>
        </p:nvGrpSpPr>
        <p:grpSpPr>
          <a:xfrm rot="0">
            <a:off x="7482325" y="5792352"/>
            <a:ext cx="3365715" cy="1380403"/>
            <a:chOff x="0" y="0"/>
            <a:chExt cx="886443" cy="363563"/>
          </a:xfrm>
        </p:grpSpPr>
        <p:sp>
          <p:nvSpPr>
            <p:cNvPr name="Freeform 26" id="26"/>
            <p:cNvSpPr/>
            <p:nvPr/>
          </p:nvSpPr>
          <p:spPr>
            <a:xfrm flipH="false" flipV="false" rot="0">
              <a:off x="0" y="0"/>
              <a:ext cx="886443" cy="363563"/>
            </a:xfrm>
            <a:custGeom>
              <a:avLst/>
              <a:gdLst/>
              <a:ahLst/>
              <a:cxnLst/>
              <a:rect r="r" b="b" t="t" l="l"/>
              <a:pathLst>
                <a:path h="363563" w="886443">
                  <a:moveTo>
                    <a:pt x="117312" y="0"/>
                  </a:moveTo>
                  <a:lnTo>
                    <a:pt x="769132" y="0"/>
                  </a:lnTo>
                  <a:cubicBezTo>
                    <a:pt x="800245" y="0"/>
                    <a:pt x="830083" y="12360"/>
                    <a:pt x="852084" y="34360"/>
                  </a:cubicBezTo>
                  <a:cubicBezTo>
                    <a:pt x="874084" y="56360"/>
                    <a:pt x="886443" y="86199"/>
                    <a:pt x="886443" y="117312"/>
                  </a:cubicBezTo>
                  <a:lnTo>
                    <a:pt x="886443" y="246251"/>
                  </a:lnTo>
                  <a:cubicBezTo>
                    <a:pt x="886443" y="277364"/>
                    <a:pt x="874084" y="307203"/>
                    <a:pt x="852084" y="329203"/>
                  </a:cubicBezTo>
                  <a:cubicBezTo>
                    <a:pt x="830083" y="351203"/>
                    <a:pt x="800245" y="363563"/>
                    <a:pt x="769132" y="363563"/>
                  </a:cubicBezTo>
                  <a:lnTo>
                    <a:pt x="117312" y="363563"/>
                  </a:lnTo>
                  <a:cubicBezTo>
                    <a:pt x="86199" y="363563"/>
                    <a:pt x="56360" y="351203"/>
                    <a:pt x="34360" y="329203"/>
                  </a:cubicBezTo>
                  <a:cubicBezTo>
                    <a:pt x="12360" y="307203"/>
                    <a:pt x="0" y="277364"/>
                    <a:pt x="0" y="246251"/>
                  </a:cubicBezTo>
                  <a:lnTo>
                    <a:pt x="0" y="117312"/>
                  </a:lnTo>
                  <a:cubicBezTo>
                    <a:pt x="0" y="86199"/>
                    <a:pt x="12360" y="56360"/>
                    <a:pt x="34360" y="34360"/>
                  </a:cubicBezTo>
                  <a:cubicBezTo>
                    <a:pt x="56360" y="12360"/>
                    <a:pt x="86199" y="0"/>
                    <a:pt x="117312" y="0"/>
                  </a:cubicBezTo>
                  <a:close/>
                </a:path>
              </a:pathLst>
            </a:custGeom>
            <a:solidFill>
              <a:srgbClr val="2F5F98"/>
            </a:solidFill>
          </p:spPr>
        </p:sp>
        <p:sp>
          <p:nvSpPr>
            <p:cNvPr name="TextBox 27" id="27"/>
            <p:cNvSpPr txBox="true"/>
            <p:nvPr/>
          </p:nvSpPr>
          <p:spPr>
            <a:xfrm>
              <a:off x="0" y="-47625"/>
              <a:ext cx="886443" cy="411188"/>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7369008" y="5965663"/>
            <a:ext cx="3592349" cy="976630"/>
          </a:xfrm>
          <a:prstGeom prst="rect">
            <a:avLst/>
          </a:prstGeom>
        </p:spPr>
        <p:txBody>
          <a:bodyPr anchor="t" rtlCol="false" tIns="0" lIns="0" bIns="0" rIns="0">
            <a:spAutoFit/>
          </a:bodyPr>
          <a:lstStyle/>
          <a:p>
            <a:pPr algn="ctr">
              <a:lnSpc>
                <a:spcPts val="3919"/>
              </a:lnSpc>
            </a:pPr>
            <a:r>
              <a:rPr lang="en-US" sz="2799">
                <a:solidFill>
                  <a:srgbClr val="FFFFFF"/>
                </a:solidFill>
                <a:latin typeface="League Spartan"/>
                <a:ea typeface="League Spartan"/>
                <a:cs typeface="League Spartan"/>
                <a:sym typeface="League Spartan"/>
              </a:rPr>
              <a:t>RIO ADITYA</a:t>
            </a:r>
          </a:p>
          <a:p>
            <a:pPr algn="ctr">
              <a:lnSpc>
                <a:spcPts val="3919"/>
              </a:lnSpc>
            </a:pPr>
            <a:r>
              <a:rPr lang="en-US" sz="2799">
                <a:solidFill>
                  <a:srgbClr val="FFFFFF"/>
                </a:solidFill>
                <a:latin typeface="League Spartan"/>
                <a:ea typeface="League Spartan"/>
                <a:cs typeface="League Spartan"/>
                <a:sym typeface="League Spartan"/>
              </a:rPr>
              <a:t>121140140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402651"/>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2F5F98"/>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388531" y="663001"/>
            <a:ext cx="2377020" cy="1188510"/>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8" id="8"/>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9" id="9"/>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10" id="10"/>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11" id="11"/>
          <p:cNvSpPr/>
          <p:nvPr/>
        </p:nvSpPr>
        <p:spPr>
          <a:xfrm flipH="false" flipV="false" rot="0">
            <a:off x="978231" y="2032486"/>
            <a:ext cx="5035641" cy="7708405"/>
          </a:xfrm>
          <a:custGeom>
            <a:avLst/>
            <a:gdLst/>
            <a:ahLst/>
            <a:cxnLst/>
            <a:rect r="r" b="b" t="t" l="l"/>
            <a:pathLst>
              <a:path h="7708405" w="5035641">
                <a:moveTo>
                  <a:pt x="0" y="0"/>
                </a:moveTo>
                <a:lnTo>
                  <a:pt x="5035642" y="0"/>
                </a:lnTo>
                <a:lnTo>
                  <a:pt x="5035642" y="7708405"/>
                </a:lnTo>
                <a:lnTo>
                  <a:pt x="0" y="7708405"/>
                </a:lnTo>
                <a:lnTo>
                  <a:pt x="0" y="0"/>
                </a:lnTo>
                <a:close/>
              </a:path>
            </a:pathLst>
          </a:custGeom>
          <a:blipFill>
            <a:blip r:embed="rId5"/>
            <a:stretch>
              <a:fillRect l="0" t="0" r="0" b="0"/>
            </a:stretch>
          </a:blipFill>
        </p:spPr>
      </p:sp>
      <p:sp>
        <p:nvSpPr>
          <p:cNvPr name="Freeform 12" id="12"/>
          <p:cNvSpPr/>
          <p:nvPr/>
        </p:nvSpPr>
        <p:spPr>
          <a:xfrm flipH="false" flipV="false" rot="0">
            <a:off x="7401301" y="2069088"/>
            <a:ext cx="3123491" cy="7635201"/>
          </a:xfrm>
          <a:custGeom>
            <a:avLst/>
            <a:gdLst/>
            <a:ahLst/>
            <a:cxnLst/>
            <a:rect r="r" b="b" t="t" l="l"/>
            <a:pathLst>
              <a:path h="7635201" w="3123491">
                <a:moveTo>
                  <a:pt x="0" y="0"/>
                </a:moveTo>
                <a:lnTo>
                  <a:pt x="3123492" y="0"/>
                </a:lnTo>
                <a:lnTo>
                  <a:pt x="3123492" y="7635201"/>
                </a:lnTo>
                <a:lnTo>
                  <a:pt x="0" y="7635201"/>
                </a:lnTo>
                <a:lnTo>
                  <a:pt x="0" y="0"/>
                </a:lnTo>
                <a:close/>
              </a:path>
            </a:pathLst>
          </a:custGeom>
          <a:blipFill>
            <a:blip r:embed="rId6"/>
            <a:stretch>
              <a:fillRect l="0" t="0" r="0" b="0"/>
            </a:stretch>
          </a:blipFill>
        </p:spPr>
      </p:sp>
      <p:sp>
        <p:nvSpPr>
          <p:cNvPr name="Freeform 13" id="13"/>
          <p:cNvSpPr/>
          <p:nvPr/>
        </p:nvSpPr>
        <p:spPr>
          <a:xfrm flipH="false" flipV="false" rot="0">
            <a:off x="11916651" y="2069088"/>
            <a:ext cx="5393118" cy="7635201"/>
          </a:xfrm>
          <a:custGeom>
            <a:avLst/>
            <a:gdLst/>
            <a:ahLst/>
            <a:cxnLst/>
            <a:rect r="r" b="b" t="t" l="l"/>
            <a:pathLst>
              <a:path h="7635201" w="5393118">
                <a:moveTo>
                  <a:pt x="0" y="0"/>
                </a:moveTo>
                <a:lnTo>
                  <a:pt x="5393118" y="0"/>
                </a:lnTo>
                <a:lnTo>
                  <a:pt x="5393118" y="7635201"/>
                </a:lnTo>
                <a:lnTo>
                  <a:pt x="0" y="7635201"/>
                </a:lnTo>
                <a:lnTo>
                  <a:pt x="0" y="0"/>
                </a:lnTo>
                <a:close/>
              </a:path>
            </a:pathLst>
          </a:custGeom>
          <a:blipFill>
            <a:blip r:embed="rId7"/>
            <a:stretch>
              <a:fillRect l="0" t="0" r="0" b="0"/>
            </a:stretch>
          </a:blipFill>
        </p:spPr>
      </p:sp>
      <p:sp>
        <p:nvSpPr>
          <p:cNvPr name="TextBox 14" id="14"/>
          <p:cNvSpPr txBox="true"/>
          <p:nvPr/>
        </p:nvSpPr>
        <p:spPr>
          <a:xfrm rot="0">
            <a:off x="4956233" y="567751"/>
            <a:ext cx="8375535" cy="927100"/>
          </a:xfrm>
          <a:prstGeom prst="rect">
            <a:avLst/>
          </a:prstGeom>
        </p:spPr>
        <p:txBody>
          <a:bodyPr anchor="t" rtlCol="false" tIns="0" lIns="0" bIns="0" rIns="0">
            <a:spAutoFit/>
          </a:bodyPr>
          <a:lstStyle/>
          <a:p>
            <a:pPr algn="ctr">
              <a:lnSpc>
                <a:spcPts val="7699"/>
              </a:lnSpc>
            </a:pPr>
            <a:r>
              <a:rPr lang="en-US" b="true" sz="5499">
                <a:solidFill>
                  <a:srgbClr val="2F5F98"/>
                </a:solidFill>
                <a:latin typeface="League Spartan"/>
                <a:ea typeface="League Spartan"/>
                <a:cs typeface="League Spartan"/>
                <a:sym typeface="League Spartan"/>
              </a:rPr>
              <a:t>ACTIVITY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402651"/>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2F5F98"/>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388531" y="663001"/>
            <a:ext cx="2377020" cy="1188510"/>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8" id="8"/>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9" id="9"/>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10" id="10"/>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11" id="11"/>
          <p:cNvSpPr/>
          <p:nvPr/>
        </p:nvSpPr>
        <p:spPr>
          <a:xfrm flipH="false" flipV="false" rot="0">
            <a:off x="546001" y="2088887"/>
            <a:ext cx="3539797" cy="7671803"/>
          </a:xfrm>
          <a:custGeom>
            <a:avLst/>
            <a:gdLst/>
            <a:ahLst/>
            <a:cxnLst/>
            <a:rect r="r" b="b" t="t" l="l"/>
            <a:pathLst>
              <a:path h="7671803" w="3539797">
                <a:moveTo>
                  <a:pt x="0" y="0"/>
                </a:moveTo>
                <a:lnTo>
                  <a:pt x="3539797" y="0"/>
                </a:lnTo>
                <a:lnTo>
                  <a:pt x="3539797" y="7671803"/>
                </a:lnTo>
                <a:lnTo>
                  <a:pt x="0" y="7671803"/>
                </a:lnTo>
                <a:lnTo>
                  <a:pt x="0" y="0"/>
                </a:lnTo>
                <a:close/>
              </a:path>
            </a:pathLst>
          </a:custGeom>
          <a:blipFill>
            <a:blip r:embed="rId5"/>
            <a:stretch>
              <a:fillRect l="0" t="0" r="0" b="0"/>
            </a:stretch>
          </a:blipFill>
        </p:spPr>
      </p:sp>
      <p:sp>
        <p:nvSpPr>
          <p:cNvPr name="Freeform 12" id="12"/>
          <p:cNvSpPr/>
          <p:nvPr/>
        </p:nvSpPr>
        <p:spPr>
          <a:xfrm flipH="false" flipV="false" rot="0">
            <a:off x="11502538" y="2088887"/>
            <a:ext cx="6235149" cy="7616900"/>
          </a:xfrm>
          <a:custGeom>
            <a:avLst/>
            <a:gdLst/>
            <a:ahLst/>
            <a:cxnLst/>
            <a:rect r="r" b="b" t="t" l="l"/>
            <a:pathLst>
              <a:path h="7616900" w="6235149">
                <a:moveTo>
                  <a:pt x="0" y="0"/>
                </a:moveTo>
                <a:lnTo>
                  <a:pt x="6235150" y="0"/>
                </a:lnTo>
                <a:lnTo>
                  <a:pt x="6235150" y="7616900"/>
                </a:lnTo>
                <a:lnTo>
                  <a:pt x="0" y="7616900"/>
                </a:lnTo>
                <a:lnTo>
                  <a:pt x="0" y="0"/>
                </a:lnTo>
                <a:close/>
              </a:path>
            </a:pathLst>
          </a:custGeom>
          <a:blipFill>
            <a:blip r:embed="rId6"/>
            <a:stretch>
              <a:fillRect l="0" t="0" r="0" b="0"/>
            </a:stretch>
          </a:blipFill>
        </p:spPr>
      </p:sp>
      <p:sp>
        <p:nvSpPr>
          <p:cNvPr name="Freeform 13" id="13"/>
          <p:cNvSpPr/>
          <p:nvPr/>
        </p:nvSpPr>
        <p:spPr>
          <a:xfrm flipH="false" flipV="false" rot="0">
            <a:off x="5101212" y="2088887"/>
            <a:ext cx="5385912" cy="7602765"/>
          </a:xfrm>
          <a:custGeom>
            <a:avLst/>
            <a:gdLst/>
            <a:ahLst/>
            <a:cxnLst/>
            <a:rect r="r" b="b" t="t" l="l"/>
            <a:pathLst>
              <a:path h="7602765" w="5385912">
                <a:moveTo>
                  <a:pt x="0" y="0"/>
                </a:moveTo>
                <a:lnTo>
                  <a:pt x="5385912" y="0"/>
                </a:lnTo>
                <a:lnTo>
                  <a:pt x="5385912" y="7602766"/>
                </a:lnTo>
                <a:lnTo>
                  <a:pt x="0" y="7602766"/>
                </a:lnTo>
                <a:lnTo>
                  <a:pt x="0" y="0"/>
                </a:lnTo>
                <a:close/>
              </a:path>
            </a:pathLst>
          </a:custGeom>
          <a:blipFill>
            <a:blip r:embed="rId7"/>
            <a:stretch>
              <a:fillRect l="0" t="0" r="0" b="0"/>
            </a:stretch>
          </a:blipFill>
        </p:spPr>
      </p:sp>
      <p:sp>
        <p:nvSpPr>
          <p:cNvPr name="TextBox 14" id="14"/>
          <p:cNvSpPr txBox="true"/>
          <p:nvPr/>
        </p:nvSpPr>
        <p:spPr>
          <a:xfrm rot="0">
            <a:off x="4956233" y="567751"/>
            <a:ext cx="8375535" cy="927100"/>
          </a:xfrm>
          <a:prstGeom prst="rect">
            <a:avLst/>
          </a:prstGeom>
        </p:spPr>
        <p:txBody>
          <a:bodyPr anchor="t" rtlCol="false" tIns="0" lIns="0" bIns="0" rIns="0">
            <a:spAutoFit/>
          </a:bodyPr>
          <a:lstStyle/>
          <a:p>
            <a:pPr algn="ctr">
              <a:lnSpc>
                <a:spcPts val="7699"/>
              </a:lnSpc>
            </a:pPr>
            <a:r>
              <a:rPr lang="en-US" b="true" sz="5499">
                <a:solidFill>
                  <a:srgbClr val="2F5F98"/>
                </a:solidFill>
                <a:latin typeface="League Spartan"/>
                <a:ea typeface="League Spartan"/>
                <a:cs typeface="League Spartan"/>
                <a:sym typeface="League Spartan"/>
              </a:rPr>
              <a:t>ACTIVITY DIAGRAM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8" id="8"/>
          <p:cNvSpPr/>
          <p:nvPr/>
        </p:nvSpPr>
        <p:spPr>
          <a:xfrm flipH="false" flipV="false" rot="0">
            <a:off x="820764" y="2022961"/>
            <a:ext cx="16646471" cy="8011114"/>
          </a:xfrm>
          <a:custGeom>
            <a:avLst/>
            <a:gdLst/>
            <a:ahLst/>
            <a:cxnLst/>
            <a:rect r="r" b="b" t="t" l="l"/>
            <a:pathLst>
              <a:path h="8011114" w="16646471">
                <a:moveTo>
                  <a:pt x="0" y="0"/>
                </a:moveTo>
                <a:lnTo>
                  <a:pt x="16646472" y="0"/>
                </a:lnTo>
                <a:lnTo>
                  <a:pt x="16646472" y="8011115"/>
                </a:lnTo>
                <a:lnTo>
                  <a:pt x="0" y="8011115"/>
                </a:lnTo>
                <a:lnTo>
                  <a:pt x="0" y="0"/>
                </a:lnTo>
                <a:close/>
              </a:path>
            </a:pathLst>
          </a:custGeom>
          <a:blipFill>
            <a:blip r:embed="rId5"/>
            <a:stretch>
              <a:fillRect l="0" t="0" r="0" b="0"/>
            </a:stretch>
          </a:blipFill>
        </p:spPr>
      </p:sp>
      <p:sp>
        <p:nvSpPr>
          <p:cNvPr name="TextBox 9" id="9"/>
          <p:cNvSpPr txBox="true"/>
          <p:nvPr/>
        </p:nvSpPr>
        <p:spPr>
          <a:xfrm rot="0">
            <a:off x="3138990" y="756576"/>
            <a:ext cx="12010020" cy="927100"/>
          </a:xfrm>
          <a:prstGeom prst="rect">
            <a:avLst/>
          </a:prstGeom>
        </p:spPr>
        <p:txBody>
          <a:bodyPr anchor="t" rtlCol="false" tIns="0" lIns="0" bIns="0" rIns="0">
            <a:spAutoFit/>
          </a:bodyPr>
          <a:lstStyle/>
          <a:p>
            <a:pPr algn="ctr">
              <a:lnSpc>
                <a:spcPts val="7699"/>
              </a:lnSpc>
            </a:pPr>
            <a:r>
              <a:rPr lang="en-US" b="true" sz="5499">
                <a:solidFill>
                  <a:srgbClr val="2F5F98"/>
                </a:solidFill>
                <a:latin typeface="League Spartan"/>
                <a:ea typeface="League Spartan"/>
                <a:cs typeface="League Spartan"/>
                <a:sym typeface="League Spartan"/>
              </a:rPr>
              <a:t>ENTITY RELATIONSHIP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8" id="8"/>
          <p:cNvSpPr/>
          <p:nvPr/>
        </p:nvSpPr>
        <p:spPr>
          <a:xfrm flipH="false" flipV="false" rot="0">
            <a:off x="3878803" y="2601096"/>
            <a:ext cx="10530395" cy="7508889"/>
          </a:xfrm>
          <a:custGeom>
            <a:avLst/>
            <a:gdLst/>
            <a:ahLst/>
            <a:cxnLst/>
            <a:rect r="r" b="b" t="t" l="l"/>
            <a:pathLst>
              <a:path h="7508889" w="10530395">
                <a:moveTo>
                  <a:pt x="0" y="0"/>
                </a:moveTo>
                <a:lnTo>
                  <a:pt x="10530394" y="0"/>
                </a:lnTo>
                <a:lnTo>
                  <a:pt x="10530394" y="7508889"/>
                </a:lnTo>
                <a:lnTo>
                  <a:pt x="0" y="7508889"/>
                </a:lnTo>
                <a:lnTo>
                  <a:pt x="0" y="0"/>
                </a:lnTo>
                <a:close/>
              </a:path>
            </a:pathLst>
          </a:custGeom>
          <a:blipFill>
            <a:blip r:embed="rId5"/>
            <a:stretch>
              <a:fillRect l="0" t="0" r="0" b="0"/>
            </a:stretch>
          </a:blipFill>
        </p:spPr>
      </p:sp>
      <p:sp>
        <p:nvSpPr>
          <p:cNvPr name="TextBox 9" id="9"/>
          <p:cNvSpPr txBox="true"/>
          <p:nvPr/>
        </p:nvSpPr>
        <p:spPr>
          <a:xfrm rot="0">
            <a:off x="6358463" y="1981971"/>
            <a:ext cx="5571074"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ea typeface="Poppins"/>
                <a:cs typeface="Poppins"/>
                <a:sym typeface="Poppins"/>
              </a:rPr>
              <a:t>Halaman Dashboard</a:t>
            </a:r>
          </a:p>
        </p:txBody>
      </p:sp>
      <p:sp>
        <p:nvSpPr>
          <p:cNvPr name="TextBox 10" id="10"/>
          <p:cNvSpPr txBox="true"/>
          <p:nvPr/>
        </p:nvSpPr>
        <p:spPr>
          <a:xfrm rot="0">
            <a:off x="5765807" y="855678"/>
            <a:ext cx="6756386" cy="927100"/>
          </a:xfrm>
          <a:prstGeom prst="rect">
            <a:avLst/>
          </a:prstGeom>
        </p:spPr>
        <p:txBody>
          <a:bodyPr anchor="t" rtlCol="false" tIns="0" lIns="0" bIns="0" rIns="0">
            <a:spAutoFit/>
          </a:bodyPr>
          <a:lstStyle/>
          <a:p>
            <a:pPr algn="ctr">
              <a:lnSpc>
                <a:spcPts val="7699"/>
              </a:lnSpc>
            </a:pPr>
            <a:r>
              <a:rPr lang="en-US" b="true" sz="5499">
                <a:solidFill>
                  <a:srgbClr val="2F5F98"/>
                </a:solidFill>
                <a:latin typeface="League Spartan"/>
                <a:ea typeface="League Spartan"/>
                <a:cs typeface="League Spartan"/>
                <a:sym typeface="League Spartan"/>
              </a:rPr>
              <a:t>LOW FIDELITY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8" id="8"/>
          <p:cNvSpPr/>
          <p:nvPr/>
        </p:nvSpPr>
        <p:spPr>
          <a:xfrm flipH="false" flipV="false" rot="0">
            <a:off x="3878777" y="2604271"/>
            <a:ext cx="10530447" cy="7504628"/>
          </a:xfrm>
          <a:custGeom>
            <a:avLst/>
            <a:gdLst/>
            <a:ahLst/>
            <a:cxnLst/>
            <a:rect r="r" b="b" t="t" l="l"/>
            <a:pathLst>
              <a:path h="7504628" w="10530447">
                <a:moveTo>
                  <a:pt x="0" y="0"/>
                </a:moveTo>
                <a:lnTo>
                  <a:pt x="10530446" y="0"/>
                </a:lnTo>
                <a:lnTo>
                  <a:pt x="10530446" y="7504628"/>
                </a:lnTo>
                <a:lnTo>
                  <a:pt x="0" y="7504628"/>
                </a:lnTo>
                <a:lnTo>
                  <a:pt x="0" y="0"/>
                </a:lnTo>
                <a:close/>
              </a:path>
            </a:pathLst>
          </a:custGeom>
          <a:blipFill>
            <a:blip r:embed="rId5"/>
            <a:stretch>
              <a:fillRect l="0" t="0" r="0" b="0"/>
            </a:stretch>
          </a:blipFill>
        </p:spPr>
      </p:sp>
      <p:sp>
        <p:nvSpPr>
          <p:cNvPr name="TextBox 9" id="9"/>
          <p:cNvSpPr txBox="true"/>
          <p:nvPr/>
        </p:nvSpPr>
        <p:spPr>
          <a:xfrm rot="0">
            <a:off x="6358463" y="1981971"/>
            <a:ext cx="5571074"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ea typeface="Poppins"/>
                <a:cs typeface="Poppins"/>
                <a:sym typeface="Poppins"/>
              </a:rPr>
              <a:t>Halaman Data Barang</a:t>
            </a:r>
          </a:p>
        </p:txBody>
      </p:sp>
      <p:sp>
        <p:nvSpPr>
          <p:cNvPr name="TextBox 10" id="10"/>
          <p:cNvSpPr txBox="true"/>
          <p:nvPr/>
        </p:nvSpPr>
        <p:spPr>
          <a:xfrm rot="0">
            <a:off x="5765807" y="855678"/>
            <a:ext cx="6756386" cy="927100"/>
          </a:xfrm>
          <a:prstGeom prst="rect">
            <a:avLst/>
          </a:prstGeom>
        </p:spPr>
        <p:txBody>
          <a:bodyPr anchor="t" rtlCol="false" tIns="0" lIns="0" bIns="0" rIns="0">
            <a:spAutoFit/>
          </a:bodyPr>
          <a:lstStyle/>
          <a:p>
            <a:pPr algn="ctr">
              <a:lnSpc>
                <a:spcPts val="7699"/>
              </a:lnSpc>
            </a:pPr>
            <a:r>
              <a:rPr lang="en-US" b="true" sz="5499">
                <a:solidFill>
                  <a:srgbClr val="2F5F98"/>
                </a:solidFill>
                <a:latin typeface="League Spartan"/>
                <a:ea typeface="League Spartan"/>
                <a:cs typeface="League Spartan"/>
                <a:sym typeface="League Spartan"/>
              </a:rPr>
              <a:t>LOW FIDELITY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8" id="8"/>
          <p:cNvSpPr/>
          <p:nvPr/>
        </p:nvSpPr>
        <p:spPr>
          <a:xfrm flipH="false" flipV="false" rot="0">
            <a:off x="3885066" y="2604246"/>
            <a:ext cx="10517869" cy="7504153"/>
          </a:xfrm>
          <a:custGeom>
            <a:avLst/>
            <a:gdLst/>
            <a:ahLst/>
            <a:cxnLst/>
            <a:rect r="r" b="b" t="t" l="l"/>
            <a:pathLst>
              <a:path h="7504153" w="10517869">
                <a:moveTo>
                  <a:pt x="0" y="0"/>
                </a:moveTo>
                <a:lnTo>
                  <a:pt x="10517868" y="0"/>
                </a:lnTo>
                <a:lnTo>
                  <a:pt x="10517868" y="7504153"/>
                </a:lnTo>
                <a:lnTo>
                  <a:pt x="0" y="7504153"/>
                </a:lnTo>
                <a:lnTo>
                  <a:pt x="0" y="0"/>
                </a:lnTo>
                <a:close/>
              </a:path>
            </a:pathLst>
          </a:custGeom>
          <a:blipFill>
            <a:blip r:embed="rId5"/>
            <a:stretch>
              <a:fillRect l="0" t="0" r="0" b="0"/>
            </a:stretch>
          </a:blipFill>
        </p:spPr>
      </p:sp>
      <p:sp>
        <p:nvSpPr>
          <p:cNvPr name="TextBox 9" id="9"/>
          <p:cNvSpPr txBox="true"/>
          <p:nvPr/>
        </p:nvSpPr>
        <p:spPr>
          <a:xfrm rot="0">
            <a:off x="6358463" y="1981971"/>
            <a:ext cx="5571074"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ea typeface="Poppins"/>
                <a:cs typeface="Poppins"/>
                <a:sym typeface="Poppins"/>
              </a:rPr>
              <a:t>Halaman Barang Masuk</a:t>
            </a:r>
          </a:p>
        </p:txBody>
      </p:sp>
      <p:sp>
        <p:nvSpPr>
          <p:cNvPr name="TextBox 10" id="10"/>
          <p:cNvSpPr txBox="true"/>
          <p:nvPr/>
        </p:nvSpPr>
        <p:spPr>
          <a:xfrm rot="0">
            <a:off x="5765807" y="855678"/>
            <a:ext cx="6756386" cy="927100"/>
          </a:xfrm>
          <a:prstGeom prst="rect">
            <a:avLst/>
          </a:prstGeom>
        </p:spPr>
        <p:txBody>
          <a:bodyPr anchor="t" rtlCol="false" tIns="0" lIns="0" bIns="0" rIns="0">
            <a:spAutoFit/>
          </a:bodyPr>
          <a:lstStyle/>
          <a:p>
            <a:pPr algn="ctr">
              <a:lnSpc>
                <a:spcPts val="7699"/>
              </a:lnSpc>
            </a:pPr>
            <a:r>
              <a:rPr lang="en-US" b="true" sz="5499">
                <a:solidFill>
                  <a:srgbClr val="2F5F98"/>
                </a:solidFill>
                <a:latin typeface="League Spartan"/>
                <a:ea typeface="League Spartan"/>
                <a:cs typeface="League Spartan"/>
                <a:sym typeface="League Spartan"/>
              </a:rPr>
              <a:t>LOW FIDELITY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8" id="8"/>
          <p:cNvSpPr/>
          <p:nvPr/>
        </p:nvSpPr>
        <p:spPr>
          <a:xfrm flipH="false" flipV="false" rot="0">
            <a:off x="3879785" y="2604246"/>
            <a:ext cx="10528429" cy="7501133"/>
          </a:xfrm>
          <a:custGeom>
            <a:avLst/>
            <a:gdLst/>
            <a:ahLst/>
            <a:cxnLst/>
            <a:rect r="r" b="b" t="t" l="l"/>
            <a:pathLst>
              <a:path h="7501133" w="10528429">
                <a:moveTo>
                  <a:pt x="0" y="0"/>
                </a:moveTo>
                <a:lnTo>
                  <a:pt x="10528430" y="0"/>
                </a:lnTo>
                <a:lnTo>
                  <a:pt x="10528430" y="7501133"/>
                </a:lnTo>
                <a:lnTo>
                  <a:pt x="0" y="7501133"/>
                </a:lnTo>
                <a:lnTo>
                  <a:pt x="0" y="0"/>
                </a:lnTo>
                <a:close/>
              </a:path>
            </a:pathLst>
          </a:custGeom>
          <a:blipFill>
            <a:blip r:embed="rId5"/>
            <a:stretch>
              <a:fillRect l="0" t="0" r="0" b="0"/>
            </a:stretch>
          </a:blipFill>
        </p:spPr>
      </p:sp>
      <p:sp>
        <p:nvSpPr>
          <p:cNvPr name="TextBox 9" id="9"/>
          <p:cNvSpPr txBox="true"/>
          <p:nvPr/>
        </p:nvSpPr>
        <p:spPr>
          <a:xfrm rot="0">
            <a:off x="6358463" y="1981971"/>
            <a:ext cx="5571074"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ea typeface="Poppins"/>
                <a:cs typeface="Poppins"/>
                <a:sym typeface="Poppins"/>
              </a:rPr>
              <a:t>Halaman Barang Keluar</a:t>
            </a:r>
          </a:p>
        </p:txBody>
      </p:sp>
      <p:sp>
        <p:nvSpPr>
          <p:cNvPr name="TextBox 10" id="10"/>
          <p:cNvSpPr txBox="true"/>
          <p:nvPr/>
        </p:nvSpPr>
        <p:spPr>
          <a:xfrm rot="0">
            <a:off x="5765807" y="855678"/>
            <a:ext cx="6756386" cy="927100"/>
          </a:xfrm>
          <a:prstGeom prst="rect">
            <a:avLst/>
          </a:prstGeom>
        </p:spPr>
        <p:txBody>
          <a:bodyPr anchor="t" rtlCol="false" tIns="0" lIns="0" bIns="0" rIns="0">
            <a:spAutoFit/>
          </a:bodyPr>
          <a:lstStyle/>
          <a:p>
            <a:pPr algn="ctr">
              <a:lnSpc>
                <a:spcPts val="7699"/>
              </a:lnSpc>
            </a:pPr>
            <a:r>
              <a:rPr lang="en-US" b="true" sz="5499">
                <a:solidFill>
                  <a:srgbClr val="2F5F98"/>
                </a:solidFill>
                <a:latin typeface="League Spartan"/>
                <a:ea typeface="League Spartan"/>
                <a:cs typeface="League Spartan"/>
                <a:sym typeface="League Spartan"/>
              </a:rPr>
              <a:t>LOW FIDELITY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8" id="8"/>
          <p:cNvSpPr/>
          <p:nvPr/>
        </p:nvSpPr>
        <p:spPr>
          <a:xfrm flipH="false" flipV="false" rot="0">
            <a:off x="3879103" y="2604246"/>
            <a:ext cx="10529795" cy="7508461"/>
          </a:xfrm>
          <a:custGeom>
            <a:avLst/>
            <a:gdLst/>
            <a:ahLst/>
            <a:cxnLst/>
            <a:rect r="r" b="b" t="t" l="l"/>
            <a:pathLst>
              <a:path h="7508461" w="10529795">
                <a:moveTo>
                  <a:pt x="0" y="0"/>
                </a:moveTo>
                <a:lnTo>
                  <a:pt x="10529794" y="0"/>
                </a:lnTo>
                <a:lnTo>
                  <a:pt x="10529794" y="7508461"/>
                </a:lnTo>
                <a:lnTo>
                  <a:pt x="0" y="7508461"/>
                </a:lnTo>
                <a:lnTo>
                  <a:pt x="0" y="0"/>
                </a:lnTo>
                <a:close/>
              </a:path>
            </a:pathLst>
          </a:custGeom>
          <a:blipFill>
            <a:blip r:embed="rId5"/>
            <a:stretch>
              <a:fillRect l="0" t="0" r="0" b="0"/>
            </a:stretch>
          </a:blipFill>
        </p:spPr>
      </p:sp>
      <p:sp>
        <p:nvSpPr>
          <p:cNvPr name="TextBox 9" id="9"/>
          <p:cNvSpPr txBox="true"/>
          <p:nvPr/>
        </p:nvSpPr>
        <p:spPr>
          <a:xfrm rot="0">
            <a:off x="6358463" y="1981971"/>
            <a:ext cx="5571074"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ea typeface="Poppins"/>
                <a:cs typeface="Poppins"/>
                <a:sym typeface="Poppins"/>
              </a:rPr>
              <a:t>Halaman Laporan Barang Masuk</a:t>
            </a:r>
          </a:p>
        </p:txBody>
      </p:sp>
      <p:sp>
        <p:nvSpPr>
          <p:cNvPr name="TextBox 10" id="10"/>
          <p:cNvSpPr txBox="true"/>
          <p:nvPr/>
        </p:nvSpPr>
        <p:spPr>
          <a:xfrm rot="0">
            <a:off x="5765807" y="855678"/>
            <a:ext cx="6756386" cy="927100"/>
          </a:xfrm>
          <a:prstGeom prst="rect">
            <a:avLst/>
          </a:prstGeom>
        </p:spPr>
        <p:txBody>
          <a:bodyPr anchor="t" rtlCol="false" tIns="0" lIns="0" bIns="0" rIns="0">
            <a:spAutoFit/>
          </a:bodyPr>
          <a:lstStyle/>
          <a:p>
            <a:pPr algn="ctr">
              <a:lnSpc>
                <a:spcPts val="7699"/>
              </a:lnSpc>
            </a:pPr>
            <a:r>
              <a:rPr lang="en-US" b="true" sz="5499">
                <a:solidFill>
                  <a:srgbClr val="2F5F98"/>
                </a:solidFill>
                <a:latin typeface="League Spartan"/>
                <a:ea typeface="League Spartan"/>
                <a:cs typeface="League Spartan"/>
                <a:sym typeface="League Spartan"/>
              </a:rPr>
              <a:t>LOW FIDELITY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8" id="8"/>
          <p:cNvSpPr/>
          <p:nvPr/>
        </p:nvSpPr>
        <p:spPr>
          <a:xfrm flipH="false" flipV="false" rot="0">
            <a:off x="3881240" y="2604246"/>
            <a:ext cx="10525520" cy="7501117"/>
          </a:xfrm>
          <a:custGeom>
            <a:avLst/>
            <a:gdLst/>
            <a:ahLst/>
            <a:cxnLst/>
            <a:rect r="r" b="b" t="t" l="l"/>
            <a:pathLst>
              <a:path h="7501117" w="10525520">
                <a:moveTo>
                  <a:pt x="0" y="0"/>
                </a:moveTo>
                <a:lnTo>
                  <a:pt x="10525520" y="0"/>
                </a:lnTo>
                <a:lnTo>
                  <a:pt x="10525520" y="7501117"/>
                </a:lnTo>
                <a:lnTo>
                  <a:pt x="0" y="7501117"/>
                </a:lnTo>
                <a:lnTo>
                  <a:pt x="0" y="0"/>
                </a:lnTo>
                <a:close/>
              </a:path>
            </a:pathLst>
          </a:custGeom>
          <a:blipFill>
            <a:blip r:embed="rId5"/>
            <a:stretch>
              <a:fillRect l="0" t="0" r="0" b="0"/>
            </a:stretch>
          </a:blipFill>
        </p:spPr>
      </p:sp>
      <p:sp>
        <p:nvSpPr>
          <p:cNvPr name="TextBox 9" id="9"/>
          <p:cNvSpPr txBox="true"/>
          <p:nvPr/>
        </p:nvSpPr>
        <p:spPr>
          <a:xfrm rot="0">
            <a:off x="6358463" y="1981971"/>
            <a:ext cx="5571074"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ea typeface="Poppins"/>
                <a:cs typeface="Poppins"/>
                <a:sym typeface="Poppins"/>
              </a:rPr>
              <a:t>Halaman Laporan Barang Keluar</a:t>
            </a:r>
          </a:p>
        </p:txBody>
      </p:sp>
      <p:sp>
        <p:nvSpPr>
          <p:cNvPr name="TextBox 10" id="10"/>
          <p:cNvSpPr txBox="true"/>
          <p:nvPr/>
        </p:nvSpPr>
        <p:spPr>
          <a:xfrm rot="0">
            <a:off x="5765807" y="855678"/>
            <a:ext cx="6756386" cy="927100"/>
          </a:xfrm>
          <a:prstGeom prst="rect">
            <a:avLst/>
          </a:prstGeom>
        </p:spPr>
        <p:txBody>
          <a:bodyPr anchor="t" rtlCol="false" tIns="0" lIns="0" bIns="0" rIns="0">
            <a:spAutoFit/>
          </a:bodyPr>
          <a:lstStyle/>
          <a:p>
            <a:pPr algn="ctr">
              <a:lnSpc>
                <a:spcPts val="7699"/>
              </a:lnSpc>
            </a:pPr>
            <a:r>
              <a:rPr lang="en-US" b="true" sz="5499">
                <a:solidFill>
                  <a:srgbClr val="2F5F98"/>
                </a:solidFill>
                <a:latin typeface="League Spartan"/>
                <a:ea typeface="League Spartan"/>
                <a:cs typeface="League Spartan"/>
                <a:sym typeface="League Spartan"/>
              </a:rPr>
              <a:t>LOW FIDELITY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8" id="8"/>
          <p:cNvSpPr/>
          <p:nvPr/>
        </p:nvSpPr>
        <p:spPr>
          <a:xfrm flipH="false" flipV="false" rot="0">
            <a:off x="3880060" y="2604246"/>
            <a:ext cx="10527880" cy="7507096"/>
          </a:xfrm>
          <a:custGeom>
            <a:avLst/>
            <a:gdLst/>
            <a:ahLst/>
            <a:cxnLst/>
            <a:rect r="r" b="b" t="t" l="l"/>
            <a:pathLst>
              <a:path h="7507096" w="10527880">
                <a:moveTo>
                  <a:pt x="0" y="0"/>
                </a:moveTo>
                <a:lnTo>
                  <a:pt x="10527880" y="0"/>
                </a:lnTo>
                <a:lnTo>
                  <a:pt x="10527880" y="7507097"/>
                </a:lnTo>
                <a:lnTo>
                  <a:pt x="0" y="7507097"/>
                </a:lnTo>
                <a:lnTo>
                  <a:pt x="0" y="0"/>
                </a:lnTo>
                <a:close/>
              </a:path>
            </a:pathLst>
          </a:custGeom>
          <a:blipFill>
            <a:blip r:embed="rId5"/>
            <a:stretch>
              <a:fillRect l="0" t="0" r="0" b="0"/>
            </a:stretch>
          </a:blipFill>
        </p:spPr>
      </p:sp>
      <p:sp>
        <p:nvSpPr>
          <p:cNvPr name="TextBox 9" id="9"/>
          <p:cNvSpPr txBox="true"/>
          <p:nvPr/>
        </p:nvSpPr>
        <p:spPr>
          <a:xfrm rot="0">
            <a:off x="6358463" y="1981971"/>
            <a:ext cx="5571074"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ea typeface="Poppins"/>
                <a:cs typeface="Poppins"/>
                <a:sym typeface="Poppins"/>
              </a:rPr>
              <a:t>Halaman Log Aktivitas</a:t>
            </a:r>
          </a:p>
        </p:txBody>
      </p:sp>
      <p:sp>
        <p:nvSpPr>
          <p:cNvPr name="TextBox 10" id="10"/>
          <p:cNvSpPr txBox="true"/>
          <p:nvPr/>
        </p:nvSpPr>
        <p:spPr>
          <a:xfrm rot="0">
            <a:off x="5765807" y="855678"/>
            <a:ext cx="6756386" cy="927100"/>
          </a:xfrm>
          <a:prstGeom prst="rect">
            <a:avLst/>
          </a:prstGeom>
        </p:spPr>
        <p:txBody>
          <a:bodyPr anchor="t" rtlCol="false" tIns="0" lIns="0" bIns="0" rIns="0">
            <a:spAutoFit/>
          </a:bodyPr>
          <a:lstStyle/>
          <a:p>
            <a:pPr algn="ctr">
              <a:lnSpc>
                <a:spcPts val="7699"/>
              </a:lnSpc>
            </a:pPr>
            <a:r>
              <a:rPr lang="en-US" b="true" sz="5499">
                <a:solidFill>
                  <a:srgbClr val="2F5F98"/>
                </a:solidFill>
                <a:latin typeface="League Spartan"/>
                <a:ea typeface="League Spartan"/>
                <a:cs typeface="League Spartan"/>
                <a:sym typeface="League Spartan"/>
              </a:rPr>
              <a:t>LOW FIDELITY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2277702" cy="10287000"/>
            <a:chOff x="0" y="0"/>
            <a:chExt cx="3233634" cy="2709333"/>
          </a:xfrm>
        </p:grpSpPr>
        <p:sp>
          <p:nvSpPr>
            <p:cNvPr name="Freeform 4" id="4"/>
            <p:cNvSpPr/>
            <p:nvPr/>
          </p:nvSpPr>
          <p:spPr>
            <a:xfrm flipH="false" flipV="false" rot="0">
              <a:off x="0" y="0"/>
              <a:ext cx="3233634" cy="2709333"/>
            </a:xfrm>
            <a:custGeom>
              <a:avLst/>
              <a:gdLst/>
              <a:ahLst/>
              <a:cxnLst/>
              <a:rect r="r" b="b" t="t" l="l"/>
              <a:pathLst>
                <a:path h="2709333" w="3233634">
                  <a:moveTo>
                    <a:pt x="0" y="0"/>
                  </a:moveTo>
                  <a:lnTo>
                    <a:pt x="3233634" y="0"/>
                  </a:lnTo>
                  <a:lnTo>
                    <a:pt x="3233634" y="2709333"/>
                  </a:lnTo>
                  <a:lnTo>
                    <a:pt x="0" y="2709333"/>
                  </a:lnTo>
                  <a:close/>
                </a:path>
              </a:pathLst>
            </a:custGeom>
            <a:solidFill>
              <a:srgbClr val="2F5F98"/>
            </a:solidFill>
          </p:spPr>
        </p:sp>
        <p:sp>
          <p:nvSpPr>
            <p:cNvPr name="TextBox 5" id="5"/>
            <p:cNvSpPr txBox="true"/>
            <p:nvPr/>
          </p:nvSpPr>
          <p:spPr>
            <a:xfrm>
              <a:off x="0" y="-47625"/>
              <a:ext cx="3233634" cy="275695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2860154" y="2372211"/>
            <a:ext cx="4857773" cy="6528106"/>
            <a:chOff x="0" y="0"/>
            <a:chExt cx="3663950" cy="4923790"/>
          </a:xfrm>
        </p:grpSpPr>
        <p:sp>
          <p:nvSpPr>
            <p:cNvPr name="Freeform 7" id="7"/>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280" t="0" r="-51280" b="0"/>
              </a:stretch>
            </a:blipFill>
          </p:spPr>
        </p:sp>
        <p:sp>
          <p:nvSpPr>
            <p:cNvPr name="Freeform 8" id="8"/>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2F5F98"/>
            </a:solidFill>
          </p:spPr>
        </p:sp>
      </p:grpSp>
      <p:grpSp>
        <p:nvGrpSpPr>
          <p:cNvPr name="Group 9" id="9"/>
          <p:cNvGrpSpPr/>
          <p:nvPr/>
        </p:nvGrpSpPr>
        <p:grpSpPr>
          <a:xfrm rot="0">
            <a:off x="15388531" y="663001"/>
            <a:ext cx="2377020" cy="1188510"/>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11" id="11"/>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12" id="12"/>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4"/>
            <a:stretch>
              <a:fillRect l="0" t="0" r="0" b="0"/>
            </a:stretch>
          </a:blipFill>
        </p:spPr>
      </p:sp>
      <p:sp>
        <p:nvSpPr>
          <p:cNvPr name="Freeform 13" id="13"/>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5"/>
            <a:stretch>
              <a:fillRect l="-37041" t="0" r="-352442" b="-3984"/>
            </a:stretch>
          </a:blipFill>
        </p:spPr>
      </p:sp>
      <p:sp>
        <p:nvSpPr>
          <p:cNvPr name="TextBox 14" id="14"/>
          <p:cNvSpPr txBox="true"/>
          <p:nvPr/>
        </p:nvSpPr>
        <p:spPr>
          <a:xfrm rot="0">
            <a:off x="709411" y="1620692"/>
            <a:ext cx="4243380" cy="927100"/>
          </a:xfrm>
          <a:prstGeom prst="rect">
            <a:avLst/>
          </a:prstGeom>
        </p:spPr>
        <p:txBody>
          <a:bodyPr anchor="t" rtlCol="false" tIns="0" lIns="0" bIns="0" rIns="0">
            <a:spAutoFit/>
          </a:bodyPr>
          <a:lstStyle/>
          <a:p>
            <a:pPr algn="l">
              <a:lnSpc>
                <a:spcPts val="7699"/>
              </a:lnSpc>
            </a:pPr>
            <a:r>
              <a:rPr lang="en-US" sz="5499">
                <a:solidFill>
                  <a:srgbClr val="FFFFFF"/>
                </a:solidFill>
                <a:latin typeface="League Spartan"/>
                <a:ea typeface="League Spartan"/>
                <a:cs typeface="League Spartan"/>
                <a:sym typeface="League Spartan"/>
              </a:rPr>
              <a:t>BELAKANG</a:t>
            </a:r>
          </a:p>
        </p:txBody>
      </p:sp>
      <p:sp>
        <p:nvSpPr>
          <p:cNvPr name="TextBox 15" id="15"/>
          <p:cNvSpPr txBox="true"/>
          <p:nvPr/>
        </p:nvSpPr>
        <p:spPr>
          <a:xfrm rot="0">
            <a:off x="709411" y="683581"/>
            <a:ext cx="4842085" cy="936625"/>
          </a:xfrm>
          <a:prstGeom prst="rect">
            <a:avLst/>
          </a:prstGeom>
        </p:spPr>
        <p:txBody>
          <a:bodyPr anchor="t" rtlCol="false" tIns="0" lIns="0" bIns="0" rIns="0">
            <a:spAutoFit/>
          </a:bodyPr>
          <a:lstStyle/>
          <a:p>
            <a:pPr algn="l">
              <a:lnSpc>
                <a:spcPts val="7699"/>
              </a:lnSpc>
            </a:pPr>
            <a:r>
              <a:rPr lang="en-US" sz="5499">
                <a:solidFill>
                  <a:srgbClr val="FFFFFF"/>
                </a:solidFill>
                <a:latin typeface="Roboto"/>
                <a:ea typeface="Roboto"/>
                <a:cs typeface="Roboto"/>
                <a:sym typeface="Roboto"/>
              </a:rPr>
              <a:t>LATAR</a:t>
            </a:r>
          </a:p>
        </p:txBody>
      </p:sp>
      <p:grpSp>
        <p:nvGrpSpPr>
          <p:cNvPr name="Group 16" id="16"/>
          <p:cNvGrpSpPr/>
          <p:nvPr/>
        </p:nvGrpSpPr>
        <p:grpSpPr>
          <a:xfrm rot="0">
            <a:off x="709411" y="3144180"/>
            <a:ext cx="5429440" cy="3236595"/>
            <a:chOff x="0" y="0"/>
            <a:chExt cx="7239254" cy="4315460"/>
          </a:xfrm>
        </p:grpSpPr>
        <p:sp>
          <p:nvSpPr>
            <p:cNvPr name="TextBox 17" id="17"/>
            <p:cNvSpPr txBox="true"/>
            <p:nvPr/>
          </p:nvSpPr>
          <p:spPr>
            <a:xfrm rot="0">
              <a:off x="0" y="-57150"/>
              <a:ext cx="7239254" cy="1024043"/>
            </a:xfrm>
            <a:prstGeom prst="rect">
              <a:avLst/>
            </a:prstGeom>
          </p:spPr>
          <p:txBody>
            <a:bodyPr anchor="t" rtlCol="false" tIns="0" lIns="0" bIns="0" rIns="0">
              <a:spAutoFit/>
            </a:bodyPr>
            <a:lstStyle/>
            <a:p>
              <a:pPr algn="l">
                <a:lnSpc>
                  <a:spcPts val="3079"/>
                </a:lnSpc>
                <a:spcBef>
                  <a:spcPct val="0"/>
                </a:spcBef>
              </a:pPr>
              <a:r>
                <a:rPr lang="en-US" sz="2199" b="true">
                  <a:solidFill>
                    <a:srgbClr val="FFFFFF"/>
                  </a:solidFill>
                  <a:latin typeface="Poppins Bold"/>
                  <a:ea typeface="Poppins Bold"/>
                  <a:cs typeface="Poppins Bold"/>
                  <a:sym typeface="Poppins Bold"/>
                </a:rPr>
                <a:t>Pengelolaan inventaris masih manual dan terbatas</a:t>
              </a:r>
            </a:p>
          </p:txBody>
        </p:sp>
        <p:sp>
          <p:nvSpPr>
            <p:cNvPr name="TextBox 18" id="18"/>
            <p:cNvSpPr txBox="true"/>
            <p:nvPr/>
          </p:nvSpPr>
          <p:spPr>
            <a:xfrm rot="0">
              <a:off x="0" y="1027218"/>
              <a:ext cx="7239254" cy="3288242"/>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Poppins"/>
                  <a:ea typeface="Poppins"/>
                  <a:cs typeface="Poppins"/>
                  <a:sym typeface="Poppins"/>
                </a:rPr>
                <a:t>Saat ini, masih menggunakan buku catatan dan Excel dalam sistem pengelolaan inventaris. Sistem ini terbatas hanya mencakup di perpustakaan dan belum menjangkau seluruh bagian sekolah, sehingga data inventaris tidak terintegrasi dengan baik.</a:t>
              </a:r>
            </a:p>
          </p:txBody>
        </p:sp>
      </p:grpSp>
      <p:grpSp>
        <p:nvGrpSpPr>
          <p:cNvPr name="Group 19" id="19"/>
          <p:cNvGrpSpPr/>
          <p:nvPr/>
        </p:nvGrpSpPr>
        <p:grpSpPr>
          <a:xfrm rot="0">
            <a:off x="709411" y="6901972"/>
            <a:ext cx="5429440" cy="2141220"/>
            <a:chOff x="0" y="0"/>
            <a:chExt cx="7239254" cy="2854960"/>
          </a:xfrm>
        </p:grpSpPr>
        <p:sp>
          <p:nvSpPr>
            <p:cNvPr name="TextBox 20" id="20"/>
            <p:cNvSpPr txBox="true"/>
            <p:nvPr/>
          </p:nvSpPr>
          <p:spPr>
            <a:xfrm rot="0">
              <a:off x="0" y="-57150"/>
              <a:ext cx="7239254" cy="503343"/>
            </a:xfrm>
            <a:prstGeom prst="rect">
              <a:avLst/>
            </a:prstGeom>
          </p:spPr>
          <p:txBody>
            <a:bodyPr anchor="t" rtlCol="false" tIns="0" lIns="0" bIns="0" rIns="0">
              <a:spAutoFit/>
            </a:bodyPr>
            <a:lstStyle/>
            <a:p>
              <a:pPr algn="l">
                <a:lnSpc>
                  <a:spcPts val="3079"/>
                </a:lnSpc>
                <a:spcBef>
                  <a:spcPct val="0"/>
                </a:spcBef>
              </a:pPr>
              <a:r>
                <a:rPr lang="en-US" sz="2199" b="true">
                  <a:solidFill>
                    <a:srgbClr val="FFFFFF"/>
                  </a:solidFill>
                  <a:latin typeface="Poppins Bold"/>
                  <a:ea typeface="Poppins Bold"/>
                  <a:cs typeface="Poppins Bold"/>
                  <a:sym typeface="Poppins Bold"/>
                </a:rPr>
                <a:t>Risiko kehilangan data</a:t>
              </a:r>
            </a:p>
          </p:txBody>
        </p:sp>
        <p:sp>
          <p:nvSpPr>
            <p:cNvPr name="TextBox 21" id="21"/>
            <p:cNvSpPr txBox="true"/>
            <p:nvPr/>
          </p:nvSpPr>
          <p:spPr>
            <a:xfrm rot="0">
              <a:off x="0" y="506518"/>
              <a:ext cx="7239254" cy="2348442"/>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Poppins"/>
                  <a:ea typeface="Poppins"/>
                  <a:cs typeface="Poppins"/>
                  <a:sym typeface="Poppins"/>
                </a:rPr>
                <a:t>Metode pencatatan manual rawan mengalami kerusakan atau hilang, sehingga data inventaris tidak terjamin keamanannya dan berpotensi menimbulkan masalah dalam pelaporan.</a:t>
              </a:r>
            </a:p>
          </p:txBody>
        </p:sp>
      </p:grpSp>
      <p:grpSp>
        <p:nvGrpSpPr>
          <p:cNvPr name="Group 22" id="22"/>
          <p:cNvGrpSpPr/>
          <p:nvPr/>
        </p:nvGrpSpPr>
        <p:grpSpPr>
          <a:xfrm rot="0">
            <a:off x="6429280" y="5788664"/>
            <a:ext cx="5429440" cy="2867000"/>
            <a:chOff x="0" y="0"/>
            <a:chExt cx="7239254" cy="3822667"/>
          </a:xfrm>
        </p:grpSpPr>
        <p:sp>
          <p:nvSpPr>
            <p:cNvPr name="TextBox 23" id="23"/>
            <p:cNvSpPr txBox="true"/>
            <p:nvPr/>
          </p:nvSpPr>
          <p:spPr>
            <a:xfrm rot="0">
              <a:off x="0" y="-57150"/>
              <a:ext cx="7239254" cy="1024043"/>
            </a:xfrm>
            <a:prstGeom prst="rect">
              <a:avLst/>
            </a:prstGeom>
          </p:spPr>
          <p:txBody>
            <a:bodyPr anchor="t" rtlCol="false" tIns="0" lIns="0" bIns="0" rIns="0">
              <a:spAutoFit/>
            </a:bodyPr>
            <a:lstStyle/>
            <a:p>
              <a:pPr algn="l">
                <a:lnSpc>
                  <a:spcPts val="3079"/>
                </a:lnSpc>
                <a:spcBef>
                  <a:spcPct val="0"/>
                </a:spcBef>
              </a:pPr>
              <a:r>
                <a:rPr lang="en-US" sz="2199" b="true">
                  <a:solidFill>
                    <a:srgbClr val="FFFFFF"/>
                  </a:solidFill>
                  <a:latin typeface="Poppins Bold"/>
                  <a:ea typeface="Poppins Bold"/>
                  <a:cs typeface="Poppins Bold"/>
                  <a:sym typeface="Poppins Bold"/>
                </a:rPr>
                <a:t>Duplikasi dan kesalahan perhitungan</a:t>
              </a:r>
            </a:p>
          </p:txBody>
        </p:sp>
        <p:sp>
          <p:nvSpPr>
            <p:cNvPr name="TextBox 24" id="24"/>
            <p:cNvSpPr txBox="true"/>
            <p:nvPr/>
          </p:nvSpPr>
          <p:spPr>
            <a:xfrm rot="0">
              <a:off x="0" y="1004325"/>
              <a:ext cx="7239254" cy="2818342"/>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Poppins"/>
                  <a:ea typeface="Poppins"/>
                  <a:cs typeface="Poppins"/>
                  <a:sym typeface="Poppins"/>
                </a:rPr>
                <a:t>Tidak adanya sistem validasi saat input data menyebabkan duplikasi pencatatan. Selain itu, perhitungan barang seperti penambahan maupun pengurangan masih dilakukan secara manual, sehingga rawan menimbulkan kesalahan.</a:t>
              </a:r>
            </a:p>
          </p:txBody>
        </p:sp>
      </p:grpSp>
      <p:grpSp>
        <p:nvGrpSpPr>
          <p:cNvPr name="Group 25" id="25"/>
          <p:cNvGrpSpPr/>
          <p:nvPr/>
        </p:nvGrpSpPr>
        <p:grpSpPr>
          <a:xfrm rot="0">
            <a:off x="6429280" y="3144180"/>
            <a:ext cx="5429440" cy="2123207"/>
            <a:chOff x="0" y="0"/>
            <a:chExt cx="7239254" cy="2830942"/>
          </a:xfrm>
        </p:grpSpPr>
        <p:sp>
          <p:nvSpPr>
            <p:cNvPr name="TextBox 26" id="26"/>
            <p:cNvSpPr txBox="true"/>
            <p:nvPr/>
          </p:nvSpPr>
          <p:spPr>
            <a:xfrm rot="0">
              <a:off x="0" y="-57150"/>
              <a:ext cx="7239254" cy="503343"/>
            </a:xfrm>
            <a:prstGeom prst="rect">
              <a:avLst/>
            </a:prstGeom>
          </p:spPr>
          <p:txBody>
            <a:bodyPr anchor="t" rtlCol="false" tIns="0" lIns="0" bIns="0" rIns="0">
              <a:spAutoFit/>
            </a:bodyPr>
            <a:lstStyle/>
            <a:p>
              <a:pPr algn="l">
                <a:lnSpc>
                  <a:spcPts val="3079"/>
                </a:lnSpc>
                <a:spcBef>
                  <a:spcPct val="0"/>
                </a:spcBef>
              </a:pPr>
              <a:r>
                <a:rPr lang="en-US" sz="2199" b="true">
                  <a:solidFill>
                    <a:srgbClr val="FFFFFF"/>
                  </a:solidFill>
                  <a:latin typeface="Poppins Bold"/>
                  <a:ea typeface="Poppins Bold"/>
                  <a:cs typeface="Poppins Bold"/>
                  <a:sym typeface="Poppins Bold"/>
                </a:rPr>
                <a:t>Kesulitan pelacakan aset</a:t>
              </a:r>
            </a:p>
          </p:txBody>
        </p:sp>
        <p:sp>
          <p:nvSpPr>
            <p:cNvPr name="TextBox 27" id="27"/>
            <p:cNvSpPr txBox="true"/>
            <p:nvPr/>
          </p:nvSpPr>
          <p:spPr>
            <a:xfrm rot="0">
              <a:off x="0" y="482500"/>
              <a:ext cx="7239254" cy="2348442"/>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Poppins"/>
                  <a:ea typeface="Poppins"/>
                  <a:cs typeface="Poppins"/>
                  <a:sym typeface="Poppins"/>
                </a:rPr>
                <a:t>Ketiadaan informasi lokasi barang dalam sistem pencatatan membuat pihak sekolah kesulitan melakukan pelacakan aset, sehingga proses monitoring menjadi tidak efisien.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8" id="8"/>
          <p:cNvSpPr/>
          <p:nvPr/>
        </p:nvSpPr>
        <p:spPr>
          <a:xfrm flipH="false" flipV="false" rot="0">
            <a:off x="3874706" y="2604246"/>
            <a:ext cx="10538588" cy="7508371"/>
          </a:xfrm>
          <a:custGeom>
            <a:avLst/>
            <a:gdLst/>
            <a:ahLst/>
            <a:cxnLst/>
            <a:rect r="r" b="b" t="t" l="l"/>
            <a:pathLst>
              <a:path h="7508371" w="10538588">
                <a:moveTo>
                  <a:pt x="0" y="0"/>
                </a:moveTo>
                <a:lnTo>
                  <a:pt x="10538588" y="0"/>
                </a:lnTo>
                <a:lnTo>
                  <a:pt x="10538588" y="7508371"/>
                </a:lnTo>
                <a:lnTo>
                  <a:pt x="0" y="7508371"/>
                </a:lnTo>
                <a:lnTo>
                  <a:pt x="0" y="0"/>
                </a:lnTo>
                <a:close/>
              </a:path>
            </a:pathLst>
          </a:custGeom>
          <a:blipFill>
            <a:blip r:embed="rId5"/>
            <a:stretch>
              <a:fillRect l="0" t="0" r="0" b="0"/>
            </a:stretch>
          </a:blipFill>
        </p:spPr>
      </p:sp>
      <p:sp>
        <p:nvSpPr>
          <p:cNvPr name="TextBox 9" id="9"/>
          <p:cNvSpPr txBox="true"/>
          <p:nvPr/>
        </p:nvSpPr>
        <p:spPr>
          <a:xfrm rot="0">
            <a:off x="6358463" y="1981971"/>
            <a:ext cx="5571074"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ea typeface="Poppins"/>
                <a:cs typeface="Poppins"/>
                <a:sym typeface="Poppins"/>
              </a:rPr>
              <a:t>Halaman Manajemen User</a:t>
            </a:r>
          </a:p>
        </p:txBody>
      </p:sp>
      <p:sp>
        <p:nvSpPr>
          <p:cNvPr name="TextBox 10" id="10"/>
          <p:cNvSpPr txBox="true"/>
          <p:nvPr/>
        </p:nvSpPr>
        <p:spPr>
          <a:xfrm rot="0">
            <a:off x="5765807" y="855678"/>
            <a:ext cx="6756386" cy="927100"/>
          </a:xfrm>
          <a:prstGeom prst="rect">
            <a:avLst/>
          </a:prstGeom>
        </p:spPr>
        <p:txBody>
          <a:bodyPr anchor="t" rtlCol="false" tIns="0" lIns="0" bIns="0" rIns="0">
            <a:spAutoFit/>
          </a:bodyPr>
          <a:lstStyle/>
          <a:p>
            <a:pPr algn="ctr">
              <a:lnSpc>
                <a:spcPts val="7699"/>
              </a:lnSpc>
            </a:pPr>
            <a:r>
              <a:rPr lang="en-US" b="true" sz="5499">
                <a:solidFill>
                  <a:srgbClr val="2F5F98"/>
                </a:solidFill>
                <a:latin typeface="League Spartan"/>
                <a:ea typeface="League Spartan"/>
                <a:cs typeface="League Spartan"/>
                <a:sym typeface="League Spartan"/>
              </a:rPr>
              <a:t>LOW FIDELITY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TextBox 8" id="8"/>
          <p:cNvSpPr txBox="true"/>
          <p:nvPr/>
        </p:nvSpPr>
        <p:spPr>
          <a:xfrm rot="0">
            <a:off x="3378061" y="1756261"/>
            <a:ext cx="11531877" cy="927100"/>
          </a:xfrm>
          <a:prstGeom prst="rect">
            <a:avLst/>
          </a:prstGeom>
        </p:spPr>
        <p:txBody>
          <a:bodyPr anchor="t" rtlCol="false" tIns="0" lIns="0" bIns="0" rIns="0">
            <a:spAutoFit/>
          </a:bodyPr>
          <a:lstStyle/>
          <a:p>
            <a:pPr algn="ctr">
              <a:lnSpc>
                <a:spcPts val="7699"/>
              </a:lnSpc>
            </a:pPr>
            <a:r>
              <a:rPr lang="en-US" sz="5499">
                <a:solidFill>
                  <a:srgbClr val="2F5F98"/>
                </a:solidFill>
                <a:latin typeface="League Spartan"/>
                <a:ea typeface="League Spartan"/>
                <a:cs typeface="League Spartan"/>
                <a:sym typeface="League Spartan"/>
              </a:rPr>
              <a:t>METODE PENGUJIAN</a:t>
            </a:r>
          </a:p>
        </p:txBody>
      </p:sp>
      <p:grpSp>
        <p:nvGrpSpPr>
          <p:cNvPr name="Group 9" id="9"/>
          <p:cNvGrpSpPr/>
          <p:nvPr/>
        </p:nvGrpSpPr>
        <p:grpSpPr>
          <a:xfrm rot="0">
            <a:off x="2571302" y="3521630"/>
            <a:ext cx="6190263" cy="5500927"/>
            <a:chOff x="0" y="0"/>
            <a:chExt cx="8253685" cy="7334569"/>
          </a:xfrm>
        </p:grpSpPr>
        <p:grpSp>
          <p:nvGrpSpPr>
            <p:cNvPr name="Group 10" id="10"/>
            <p:cNvGrpSpPr/>
            <p:nvPr/>
          </p:nvGrpSpPr>
          <p:grpSpPr>
            <a:xfrm rot="0">
              <a:off x="0" y="0"/>
              <a:ext cx="8253685" cy="7334569"/>
              <a:chOff x="0" y="0"/>
              <a:chExt cx="1630357" cy="1448804"/>
            </a:xfrm>
          </p:grpSpPr>
          <p:sp>
            <p:nvSpPr>
              <p:cNvPr name="Freeform 11" id="11"/>
              <p:cNvSpPr/>
              <p:nvPr/>
            </p:nvSpPr>
            <p:spPr>
              <a:xfrm flipH="false" flipV="false" rot="0">
                <a:off x="0" y="0"/>
                <a:ext cx="1630357" cy="1448804"/>
              </a:xfrm>
              <a:custGeom>
                <a:avLst/>
                <a:gdLst/>
                <a:ahLst/>
                <a:cxnLst/>
                <a:rect r="r" b="b" t="t" l="l"/>
                <a:pathLst>
                  <a:path h="1448804" w="1630357">
                    <a:moveTo>
                      <a:pt x="0" y="0"/>
                    </a:moveTo>
                    <a:lnTo>
                      <a:pt x="1630357" y="0"/>
                    </a:lnTo>
                    <a:lnTo>
                      <a:pt x="1630357" y="1448804"/>
                    </a:lnTo>
                    <a:lnTo>
                      <a:pt x="0" y="1448804"/>
                    </a:lnTo>
                    <a:close/>
                  </a:path>
                </a:pathLst>
              </a:custGeom>
              <a:solidFill>
                <a:srgbClr val="2F5F98"/>
              </a:solidFill>
            </p:spPr>
          </p:sp>
          <p:sp>
            <p:nvSpPr>
              <p:cNvPr name="TextBox 12" id="12"/>
              <p:cNvSpPr txBox="true"/>
              <p:nvPr/>
            </p:nvSpPr>
            <p:spPr>
              <a:xfrm>
                <a:off x="0" y="-47625"/>
                <a:ext cx="1630357" cy="1496429"/>
              </a:xfrm>
              <a:prstGeom prst="rect">
                <a:avLst/>
              </a:prstGeom>
            </p:spPr>
            <p:txBody>
              <a:bodyPr anchor="ctr" rtlCol="false" tIns="50800" lIns="50800" bIns="50800" rIns="50800"/>
              <a:lstStyle/>
              <a:p>
                <a:pPr algn="ctr">
                  <a:lnSpc>
                    <a:spcPts val="2660"/>
                  </a:lnSpc>
                </a:pPr>
              </a:p>
            </p:txBody>
          </p:sp>
        </p:grpSp>
        <p:grpSp>
          <p:nvGrpSpPr>
            <p:cNvPr name="Group 13" id="13"/>
            <p:cNvGrpSpPr/>
            <p:nvPr/>
          </p:nvGrpSpPr>
          <p:grpSpPr>
            <a:xfrm rot="0">
              <a:off x="2881332" y="918012"/>
              <a:ext cx="2491021" cy="249102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3034285" y="1361771"/>
              <a:ext cx="2185114" cy="1730503"/>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31</a:t>
              </a:r>
            </a:p>
          </p:txBody>
        </p:sp>
        <p:sp>
          <p:nvSpPr>
            <p:cNvPr name="TextBox 17" id="17"/>
            <p:cNvSpPr txBox="true"/>
            <p:nvPr/>
          </p:nvSpPr>
          <p:spPr>
            <a:xfrm rot="0">
              <a:off x="1505979" y="3869513"/>
              <a:ext cx="5241727" cy="6762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League Spartan"/>
                  <a:ea typeface="League Spartan"/>
                  <a:cs typeface="League Spartan"/>
                  <a:sym typeface="League Spartan"/>
                </a:rPr>
                <a:t>Blackbox Testing </a:t>
              </a:r>
            </a:p>
          </p:txBody>
        </p:sp>
        <p:sp>
          <p:nvSpPr>
            <p:cNvPr name="TextBox 18" id="18"/>
            <p:cNvSpPr txBox="true"/>
            <p:nvPr/>
          </p:nvSpPr>
          <p:spPr>
            <a:xfrm rot="0">
              <a:off x="1091716" y="4681949"/>
              <a:ext cx="6070252" cy="1734608"/>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oppins"/>
                  <a:ea typeface="Poppins"/>
                  <a:cs typeface="Poppins"/>
                  <a:sym typeface="Poppins"/>
                </a:rPr>
                <a:t>Digunakan untuk menguji fungsionalitas sistem secara keseluruhan </a:t>
              </a:r>
            </a:p>
          </p:txBody>
        </p:sp>
      </p:grpSp>
      <p:grpSp>
        <p:nvGrpSpPr>
          <p:cNvPr name="Group 19" id="19"/>
          <p:cNvGrpSpPr/>
          <p:nvPr/>
        </p:nvGrpSpPr>
        <p:grpSpPr>
          <a:xfrm rot="0">
            <a:off x="9522001" y="3521630"/>
            <a:ext cx="6190263" cy="5500927"/>
            <a:chOff x="0" y="0"/>
            <a:chExt cx="8253685" cy="7334569"/>
          </a:xfrm>
        </p:grpSpPr>
        <p:grpSp>
          <p:nvGrpSpPr>
            <p:cNvPr name="Group 20" id="20"/>
            <p:cNvGrpSpPr/>
            <p:nvPr/>
          </p:nvGrpSpPr>
          <p:grpSpPr>
            <a:xfrm rot="0">
              <a:off x="0" y="0"/>
              <a:ext cx="8253685" cy="7334569"/>
              <a:chOff x="0" y="0"/>
              <a:chExt cx="1630357" cy="1448804"/>
            </a:xfrm>
          </p:grpSpPr>
          <p:sp>
            <p:nvSpPr>
              <p:cNvPr name="Freeform 21" id="21"/>
              <p:cNvSpPr/>
              <p:nvPr/>
            </p:nvSpPr>
            <p:spPr>
              <a:xfrm flipH="false" flipV="false" rot="0">
                <a:off x="0" y="0"/>
                <a:ext cx="1630357" cy="1448804"/>
              </a:xfrm>
              <a:custGeom>
                <a:avLst/>
                <a:gdLst/>
                <a:ahLst/>
                <a:cxnLst/>
                <a:rect r="r" b="b" t="t" l="l"/>
                <a:pathLst>
                  <a:path h="1448804" w="1630357">
                    <a:moveTo>
                      <a:pt x="0" y="0"/>
                    </a:moveTo>
                    <a:lnTo>
                      <a:pt x="1630357" y="0"/>
                    </a:lnTo>
                    <a:lnTo>
                      <a:pt x="1630357" y="1448804"/>
                    </a:lnTo>
                    <a:lnTo>
                      <a:pt x="0" y="1448804"/>
                    </a:lnTo>
                    <a:close/>
                  </a:path>
                </a:pathLst>
              </a:custGeom>
              <a:solidFill>
                <a:srgbClr val="2D8BBA"/>
              </a:solidFill>
            </p:spPr>
          </p:sp>
          <p:sp>
            <p:nvSpPr>
              <p:cNvPr name="TextBox 22" id="22"/>
              <p:cNvSpPr txBox="true"/>
              <p:nvPr/>
            </p:nvSpPr>
            <p:spPr>
              <a:xfrm>
                <a:off x="0" y="-47625"/>
                <a:ext cx="1630357" cy="1496429"/>
              </a:xfrm>
              <a:prstGeom prst="rect">
                <a:avLst/>
              </a:prstGeom>
            </p:spPr>
            <p:txBody>
              <a:bodyPr anchor="ctr" rtlCol="false" tIns="50800" lIns="50800" bIns="50800" rIns="50800"/>
              <a:lstStyle/>
              <a:p>
                <a:pPr algn="ctr">
                  <a:lnSpc>
                    <a:spcPts val="2660"/>
                  </a:lnSpc>
                </a:pPr>
              </a:p>
            </p:txBody>
          </p:sp>
        </p:grpSp>
        <p:grpSp>
          <p:nvGrpSpPr>
            <p:cNvPr name="Group 23" id="23"/>
            <p:cNvGrpSpPr/>
            <p:nvPr/>
          </p:nvGrpSpPr>
          <p:grpSpPr>
            <a:xfrm rot="0">
              <a:off x="2881332" y="625912"/>
              <a:ext cx="2491021" cy="249102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3034285" y="1069671"/>
              <a:ext cx="2185114" cy="1730503"/>
            </a:xfrm>
            <a:prstGeom prst="rect">
              <a:avLst/>
            </a:prstGeom>
          </p:spPr>
          <p:txBody>
            <a:bodyPr anchor="t" rtlCol="false" tIns="0" lIns="0" bIns="0" rIns="0">
              <a:spAutoFit/>
            </a:bodyPr>
            <a:lstStyle/>
            <a:p>
              <a:pPr algn="ctr">
                <a:lnSpc>
                  <a:spcPts val="11002"/>
                </a:lnSpc>
              </a:pPr>
              <a:r>
                <a:rPr lang="en-US" b="true" sz="7859">
                  <a:solidFill>
                    <a:srgbClr val="000000"/>
                  </a:solidFill>
                  <a:latin typeface="League Spartan"/>
                  <a:ea typeface="League Spartan"/>
                  <a:cs typeface="League Spartan"/>
                  <a:sym typeface="League Spartan"/>
                </a:rPr>
                <a:t>3</a:t>
              </a:r>
            </a:p>
          </p:txBody>
        </p:sp>
        <p:sp>
          <p:nvSpPr>
            <p:cNvPr name="TextBox 27" id="27"/>
            <p:cNvSpPr txBox="true"/>
            <p:nvPr/>
          </p:nvSpPr>
          <p:spPr>
            <a:xfrm rot="0">
              <a:off x="831733" y="3577413"/>
              <a:ext cx="6590219" cy="6762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League Spartan"/>
                  <a:ea typeface="League Spartan"/>
                  <a:cs typeface="League Spartan"/>
                  <a:sym typeface="League Spartan"/>
                </a:rPr>
                <a:t>System Usability Scale</a:t>
              </a:r>
            </a:p>
          </p:txBody>
        </p:sp>
        <p:sp>
          <p:nvSpPr>
            <p:cNvPr name="TextBox 28" id="28"/>
            <p:cNvSpPr txBox="true"/>
            <p:nvPr/>
          </p:nvSpPr>
          <p:spPr>
            <a:xfrm rot="0">
              <a:off x="305540" y="4389849"/>
              <a:ext cx="7642605" cy="2318808"/>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oppins"/>
                  <a:ea typeface="Poppins"/>
                  <a:cs typeface="Poppins"/>
                  <a:sym typeface="Poppins"/>
                </a:rPr>
                <a:t>Digun</a:t>
              </a:r>
              <a:r>
                <a:rPr lang="en-US" sz="2499">
                  <a:solidFill>
                    <a:srgbClr val="FFFFFF"/>
                  </a:solidFill>
                  <a:latin typeface="Poppins"/>
                  <a:ea typeface="Poppins"/>
                  <a:cs typeface="Poppins"/>
                  <a:sym typeface="Poppins"/>
                </a:rPr>
                <a:t>akan untuk memastikan sistem informasi yang dibangun telah sesuai dengan kebutuhan pengguna akhir</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35000" y="4063135"/>
            <a:ext cx="5245100" cy="1332778"/>
            <a:chOff x="0" y="0"/>
            <a:chExt cx="1381426" cy="351020"/>
          </a:xfrm>
        </p:grpSpPr>
        <p:sp>
          <p:nvSpPr>
            <p:cNvPr name="Freeform 4" id="4"/>
            <p:cNvSpPr/>
            <p:nvPr/>
          </p:nvSpPr>
          <p:spPr>
            <a:xfrm flipH="false" flipV="false" rot="0">
              <a:off x="0" y="0"/>
              <a:ext cx="1381426" cy="351020"/>
            </a:xfrm>
            <a:custGeom>
              <a:avLst/>
              <a:gdLst/>
              <a:ahLst/>
              <a:cxnLst/>
              <a:rect r="r" b="b" t="t" l="l"/>
              <a:pathLst>
                <a:path h="351020" w="1381426">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2F5F98"/>
            </a:solidFill>
          </p:spPr>
        </p:sp>
        <p:sp>
          <p:nvSpPr>
            <p:cNvPr name="TextBox 5" id="5"/>
            <p:cNvSpPr txBox="true"/>
            <p:nvPr/>
          </p:nvSpPr>
          <p:spPr>
            <a:xfrm>
              <a:off x="0" y="-47625"/>
              <a:ext cx="1381426" cy="3986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804900" y="4063135"/>
            <a:ext cx="5118100" cy="1332778"/>
            <a:chOff x="0" y="0"/>
            <a:chExt cx="1347977" cy="351020"/>
          </a:xfrm>
        </p:grpSpPr>
        <p:sp>
          <p:nvSpPr>
            <p:cNvPr name="Freeform 7" id="7"/>
            <p:cNvSpPr/>
            <p:nvPr/>
          </p:nvSpPr>
          <p:spPr>
            <a:xfrm flipH="false" flipV="false" rot="0">
              <a:off x="0" y="0"/>
              <a:ext cx="1347977" cy="351020"/>
            </a:xfrm>
            <a:custGeom>
              <a:avLst/>
              <a:gdLst/>
              <a:ahLst/>
              <a:cxnLst/>
              <a:rect r="r" b="b" t="t" l="l"/>
              <a:pathLst>
                <a:path h="351020" w="1347977">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2F5F98"/>
            </a:solidFill>
          </p:spPr>
        </p:sp>
        <p:sp>
          <p:nvSpPr>
            <p:cNvPr name="TextBox 8" id="8"/>
            <p:cNvSpPr txBox="true"/>
            <p:nvPr/>
          </p:nvSpPr>
          <p:spPr>
            <a:xfrm>
              <a:off x="0" y="-47625"/>
              <a:ext cx="1347977" cy="3986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996797" y="4130532"/>
            <a:ext cx="8421405" cy="1265381"/>
          </a:xfrm>
          <a:prstGeom prst="rect">
            <a:avLst/>
          </a:prstGeom>
        </p:spPr>
        <p:txBody>
          <a:bodyPr anchor="t" rtlCol="false" tIns="0" lIns="0" bIns="0" rIns="0">
            <a:spAutoFit/>
          </a:bodyPr>
          <a:lstStyle/>
          <a:p>
            <a:pPr algn="ctr">
              <a:lnSpc>
                <a:spcPts val="10334"/>
              </a:lnSpc>
            </a:pPr>
            <a:r>
              <a:rPr lang="en-US" b="true" sz="7382">
                <a:solidFill>
                  <a:srgbClr val="2F5F98"/>
                </a:solidFill>
                <a:latin typeface="League Spartan"/>
                <a:ea typeface="League Spartan"/>
                <a:cs typeface="League Spartan"/>
                <a:sym typeface="League Spartan"/>
              </a:rPr>
              <a:t>TERIMAKASIH</a:t>
            </a:r>
          </a:p>
        </p:txBody>
      </p:sp>
      <p:grpSp>
        <p:nvGrpSpPr>
          <p:cNvPr name="Group 10" id="10"/>
          <p:cNvGrpSpPr/>
          <p:nvPr/>
        </p:nvGrpSpPr>
        <p:grpSpPr>
          <a:xfrm rot="0">
            <a:off x="6684449" y="5462588"/>
            <a:ext cx="5046102" cy="761278"/>
            <a:chOff x="0" y="0"/>
            <a:chExt cx="1329014" cy="200501"/>
          </a:xfrm>
        </p:grpSpPr>
        <p:sp>
          <p:nvSpPr>
            <p:cNvPr name="Freeform 11" id="11"/>
            <p:cNvSpPr/>
            <p:nvPr/>
          </p:nvSpPr>
          <p:spPr>
            <a:xfrm flipH="false" flipV="false" rot="0">
              <a:off x="0" y="0"/>
              <a:ext cx="1329014" cy="200501"/>
            </a:xfrm>
            <a:custGeom>
              <a:avLst/>
              <a:gdLst/>
              <a:ahLst/>
              <a:cxnLst/>
              <a:rect r="r" b="b" t="t" l="l"/>
              <a:pathLst>
                <a:path h="200501" w="1329014">
                  <a:moveTo>
                    <a:pt x="78246" y="0"/>
                  </a:moveTo>
                  <a:lnTo>
                    <a:pt x="1250768" y="0"/>
                  </a:lnTo>
                  <a:cubicBezTo>
                    <a:pt x="1293982" y="0"/>
                    <a:pt x="1329014" y="35032"/>
                    <a:pt x="1329014" y="78246"/>
                  </a:cubicBezTo>
                  <a:lnTo>
                    <a:pt x="1329014" y="122255"/>
                  </a:lnTo>
                  <a:cubicBezTo>
                    <a:pt x="1329014" y="165469"/>
                    <a:pt x="1293982" y="200501"/>
                    <a:pt x="1250768" y="200501"/>
                  </a:cubicBezTo>
                  <a:lnTo>
                    <a:pt x="78246" y="200501"/>
                  </a:lnTo>
                  <a:cubicBezTo>
                    <a:pt x="35032" y="200501"/>
                    <a:pt x="0" y="165469"/>
                    <a:pt x="0" y="122255"/>
                  </a:cubicBezTo>
                  <a:lnTo>
                    <a:pt x="0" y="78246"/>
                  </a:lnTo>
                  <a:cubicBezTo>
                    <a:pt x="0" y="35032"/>
                    <a:pt x="35032" y="0"/>
                    <a:pt x="78246" y="0"/>
                  </a:cubicBezTo>
                  <a:close/>
                </a:path>
              </a:pathLst>
            </a:custGeom>
            <a:solidFill>
              <a:srgbClr val="2F5F98"/>
            </a:solidFill>
          </p:spPr>
        </p:sp>
        <p:sp>
          <p:nvSpPr>
            <p:cNvPr name="TextBox 12" id="12"/>
            <p:cNvSpPr txBox="true"/>
            <p:nvPr/>
          </p:nvSpPr>
          <p:spPr>
            <a:xfrm>
              <a:off x="0" y="-47625"/>
              <a:ext cx="1329014" cy="248126"/>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492056" y="5603811"/>
            <a:ext cx="5430889" cy="535981"/>
          </a:xfrm>
          <a:prstGeom prst="rect">
            <a:avLst/>
          </a:prstGeom>
        </p:spPr>
        <p:txBody>
          <a:bodyPr anchor="t" rtlCol="false" tIns="0" lIns="0" bIns="0" rIns="0">
            <a:spAutoFit/>
          </a:bodyPr>
          <a:lstStyle/>
          <a:p>
            <a:pPr algn="ctr">
              <a:lnSpc>
                <a:spcPts val="4408"/>
              </a:lnSpc>
            </a:pPr>
            <a:r>
              <a:rPr lang="en-US" sz="3148">
                <a:solidFill>
                  <a:srgbClr val="FFFFFF"/>
                </a:solidFill>
                <a:latin typeface="League Spartan"/>
                <a:ea typeface="League Spartan"/>
                <a:cs typeface="League Spartan"/>
                <a:sym typeface="League Spartan"/>
              </a:rPr>
              <a:t>ATAS PERHATIANNYA</a:t>
            </a:r>
          </a:p>
        </p:txBody>
      </p:sp>
      <p:grpSp>
        <p:nvGrpSpPr>
          <p:cNvPr name="Group 14" id="14"/>
          <p:cNvGrpSpPr/>
          <p:nvPr/>
        </p:nvGrpSpPr>
        <p:grpSpPr>
          <a:xfrm rot="0">
            <a:off x="15388531" y="663001"/>
            <a:ext cx="2377020" cy="1188510"/>
            <a:chOff x="0" y="0"/>
            <a:chExt cx="812800" cy="406400"/>
          </a:xfrm>
        </p:grpSpPr>
        <p:sp>
          <p:nvSpPr>
            <p:cNvPr name="Freeform 15" id="15"/>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16" id="16"/>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17" id="17"/>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18" id="18"/>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08043" y="0"/>
            <a:ext cx="6379957" cy="10287000"/>
            <a:chOff x="0" y="0"/>
            <a:chExt cx="1680318" cy="2709333"/>
          </a:xfrm>
        </p:grpSpPr>
        <p:sp>
          <p:nvSpPr>
            <p:cNvPr name="Freeform 4" id="4"/>
            <p:cNvSpPr/>
            <p:nvPr/>
          </p:nvSpPr>
          <p:spPr>
            <a:xfrm flipH="false" flipV="false" rot="0">
              <a:off x="0" y="0"/>
              <a:ext cx="1680318" cy="2709333"/>
            </a:xfrm>
            <a:custGeom>
              <a:avLst/>
              <a:gdLst/>
              <a:ahLst/>
              <a:cxnLst/>
              <a:rect r="r" b="b" t="t" l="l"/>
              <a:pathLst>
                <a:path h="2709333" w="1680318">
                  <a:moveTo>
                    <a:pt x="0" y="0"/>
                  </a:moveTo>
                  <a:lnTo>
                    <a:pt x="1680318" y="0"/>
                  </a:lnTo>
                  <a:lnTo>
                    <a:pt x="1680318" y="2709333"/>
                  </a:lnTo>
                  <a:lnTo>
                    <a:pt x="0" y="2709333"/>
                  </a:lnTo>
                  <a:close/>
                </a:path>
              </a:pathLst>
            </a:custGeom>
            <a:solidFill>
              <a:srgbClr val="2F5F98"/>
            </a:solidFill>
          </p:spPr>
        </p:sp>
        <p:sp>
          <p:nvSpPr>
            <p:cNvPr name="TextBox 5" id="5"/>
            <p:cNvSpPr txBox="true"/>
            <p:nvPr/>
          </p:nvSpPr>
          <p:spPr>
            <a:xfrm>
              <a:off x="0" y="-47625"/>
              <a:ext cx="1680318"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70541" y="1028700"/>
            <a:ext cx="1601933" cy="8229600"/>
            <a:chOff x="0" y="0"/>
            <a:chExt cx="421908" cy="2167467"/>
          </a:xfrm>
        </p:grpSpPr>
        <p:sp>
          <p:nvSpPr>
            <p:cNvPr name="Freeform 7" id="7"/>
            <p:cNvSpPr/>
            <p:nvPr/>
          </p:nvSpPr>
          <p:spPr>
            <a:xfrm flipH="false" flipV="false" rot="0">
              <a:off x="0" y="0"/>
              <a:ext cx="421908" cy="2167467"/>
            </a:xfrm>
            <a:custGeom>
              <a:avLst/>
              <a:gdLst/>
              <a:ahLst/>
              <a:cxnLst/>
              <a:rect r="r" b="b" t="t" l="l"/>
              <a:pathLst>
                <a:path h="2167467" w="421908">
                  <a:moveTo>
                    <a:pt x="210954" y="0"/>
                  </a:moveTo>
                  <a:lnTo>
                    <a:pt x="210954" y="0"/>
                  </a:lnTo>
                  <a:cubicBezTo>
                    <a:pt x="266903" y="0"/>
                    <a:pt x="320560" y="22225"/>
                    <a:pt x="360121" y="61787"/>
                  </a:cubicBezTo>
                  <a:cubicBezTo>
                    <a:pt x="399683" y="101349"/>
                    <a:pt x="421908" y="155006"/>
                    <a:pt x="421908" y="210954"/>
                  </a:cubicBezTo>
                  <a:lnTo>
                    <a:pt x="421908" y="1956513"/>
                  </a:lnTo>
                  <a:cubicBezTo>
                    <a:pt x="421908" y="2012461"/>
                    <a:pt x="399683" y="2066118"/>
                    <a:pt x="360121" y="2105680"/>
                  </a:cubicBezTo>
                  <a:cubicBezTo>
                    <a:pt x="320560" y="2145241"/>
                    <a:pt x="266903" y="2167467"/>
                    <a:pt x="210954" y="2167467"/>
                  </a:cubicBezTo>
                  <a:lnTo>
                    <a:pt x="210954" y="2167467"/>
                  </a:lnTo>
                  <a:cubicBezTo>
                    <a:pt x="155006" y="2167467"/>
                    <a:pt x="101349" y="2145241"/>
                    <a:pt x="61787" y="2105680"/>
                  </a:cubicBezTo>
                  <a:cubicBezTo>
                    <a:pt x="22225" y="2066118"/>
                    <a:pt x="0" y="2012461"/>
                    <a:pt x="0" y="1956513"/>
                  </a:cubicBezTo>
                  <a:lnTo>
                    <a:pt x="0" y="210954"/>
                  </a:lnTo>
                  <a:cubicBezTo>
                    <a:pt x="0" y="155006"/>
                    <a:pt x="22225" y="101349"/>
                    <a:pt x="61787" y="61787"/>
                  </a:cubicBezTo>
                  <a:cubicBezTo>
                    <a:pt x="101349" y="22225"/>
                    <a:pt x="155006" y="0"/>
                    <a:pt x="210954" y="0"/>
                  </a:cubicBezTo>
                  <a:close/>
                </a:path>
              </a:pathLst>
            </a:custGeom>
            <a:solidFill>
              <a:srgbClr val="2F5F98"/>
            </a:solidFill>
          </p:spPr>
        </p:sp>
        <p:sp>
          <p:nvSpPr>
            <p:cNvPr name="TextBox 8" id="8"/>
            <p:cNvSpPr txBox="true"/>
            <p:nvPr/>
          </p:nvSpPr>
          <p:spPr>
            <a:xfrm>
              <a:off x="0" y="-47625"/>
              <a:ext cx="421908" cy="221509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96449" y="1559050"/>
            <a:ext cx="1868266" cy="1868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96449" y="4162589"/>
            <a:ext cx="1868266" cy="1868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96449" y="6764279"/>
            <a:ext cx="1868266" cy="186826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000486" y="3282439"/>
            <a:ext cx="8461976" cy="374332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Poppins"/>
                <a:ea typeface="Poppins"/>
                <a:cs typeface="Poppins"/>
                <a:sym typeface="Poppins"/>
              </a:rPr>
              <a:t>Bagaimana merancang dan membangun sistem inventaris sekolah berbasis web dengan menerapkan metode </a:t>
            </a:r>
            <a:r>
              <a:rPr lang="en-US" sz="3000" i="true">
                <a:solidFill>
                  <a:srgbClr val="000000"/>
                </a:solidFill>
                <a:latin typeface="Poppins Italics"/>
                <a:ea typeface="Poppins Italics"/>
                <a:cs typeface="Poppins Italics"/>
                <a:sym typeface="Poppins Italics"/>
              </a:rPr>
              <a:t>Modified Waterfall</a:t>
            </a:r>
            <a:r>
              <a:rPr lang="en-US" sz="3000">
                <a:solidFill>
                  <a:srgbClr val="000000"/>
                </a:solidFill>
                <a:latin typeface="Poppins"/>
                <a:ea typeface="Poppins"/>
                <a:cs typeface="Poppins"/>
                <a:sym typeface="Poppins"/>
              </a:rPr>
              <a:t> untuk mempermudah pengelolaan aset di SDN 1 Kesumadadi serta menghasilkan sistem yang sesuai dengan kebutuhan pengguna?</a:t>
            </a:r>
          </a:p>
        </p:txBody>
      </p:sp>
      <p:grpSp>
        <p:nvGrpSpPr>
          <p:cNvPr name="Group 19" id="19"/>
          <p:cNvGrpSpPr/>
          <p:nvPr/>
        </p:nvGrpSpPr>
        <p:grpSpPr>
          <a:xfrm rot="0">
            <a:off x="15388531" y="663001"/>
            <a:ext cx="2377020" cy="1188510"/>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21" id="21"/>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22" id="22"/>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23" id="23"/>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TextBox 24" id="24"/>
          <p:cNvSpPr txBox="true"/>
          <p:nvPr/>
        </p:nvSpPr>
        <p:spPr>
          <a:xfrm rot="0">
            <a:off x="12806861" y="5095953"/>
            <a:ext cx="4582321" cy="927100"/>
          </a:xfrm>
          <a:prstGeom prst="rect">
            <a:avLst/>
          </a:prstGeom>
        </p:spPr>
        <p:txBody>
          <a:bodyPr anchor="t" rtlCol="false" tIns="0" lIns="0" bIns="0" rIns="0">
            <a:spAutoFit/>
          </a:bodyPr>
          <a:lstStyle/>
          <a:p>
            <a:pPr algn="ctr">
              <a:lnSpc>
                <a:spcPts val="7699"/>
              </a:lnSpc>
            </a:pPr>
            <a:r>
              <a:rPr lang="en-US" sz="5499">
                <a:solidFill>
                  <a:srgbClr val="FFFFFF"/>
                </a:solidFill>
                <a:latin typeface="League Spartan"/>
                <a:ea typeface="League Spartan"/>
                <a:cs typeface="League Spartan"/>
                <a:sym typeface="League Spartan"/>
              </a:rPr>
              <a:t>MASALAH</a:t>
            </a:r>
          </a:p>
        </p:txBody>
      </p:sp>
      <p:sp>
        <p:nvSpPr>
          <p:cNvPr name="TextBox 25" id="25"/>
          <p:cNvSpPr txBox="true"/>
          <p:nvPr/>
        </p:nvSpPr>
        <p:spPr>
          <a:xfrm rot="0">
            <a:off x="12806861" y="4159172"/>
            <a:ext cx="4582321" cy="936625"/>
          </a:xfrm>
          <a:prstGeom prst="rect">
            <a:avLst/>
          </a:prstGeom>
        </p:spPr>
        <p:txBody>
          <a:bodyPr anchor="t" rtlCol="false" tIns="0" lIns="0" bIns="0" rIns="0">
            <a:spAutoFit/>
          </a:bodyPr>
          <a:lstStyle/>
          <a:p>
            <a:pPr algn="ctr">
              <a:lnSpc>
                <a:spcPts val="7699"/>
              </a:lnSpc>
            </a:pPr>
            <a:r>
              <a:rPr lang="en-US" sz="5499">
                <a:solidFill>
                  <a:srgbClr val="FFFFFF"/>
                </a:solidFill>
                <a:latin typeface="Roboto"/>
                <a:ea typeface="Roboto"/>
                <a:cs typeface="Roboto"/>
                <a:sym typeface="Roboto"/>
              </a:rPr>
              <a:t>RUMUSAN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44725" y="1028700"/>
            <a:ext cx="19152548" cy="2006600"/>
            <a:chOff x="0" y="0"/>
            <a:chExt cx="5044292" cy="528487"/>
          </a:xfrm>
        </p:grpSpPr>
        <p:sp>
          <p:nvSpPr>
            <p:cNvPr name="Freeform 4" id="4"/>
            <p:cNvSpPr/>
            <p:nvPr/>
          </p:nvSpPr>
          <p:spPr>
            <a:xfrm flipH="false" flipV="false" rot="0">
              <a:off x="0" y="0"/>
              <a:ext cx="5044292" cy="528487"/>
            </a:xfrm>
            <a:custGeom>
              <a:avLst/>
              <a:gdLst/>
              <a:ahLst/>
              <a:cxnLst/>
              <a:rect r="r" b="b" t="t" l="l"/>
              <a:pathLst>
                <a:path h="528487" w="5044292">
                  <a:moveTo>
                    <a:pt x="20615" y="0"/>
                  </a:moveTo>
                  <a:lnTo>
                    <a:pt x="5023677" y="0"/>
                  </a:lnTo>
                  <a:cubicBezTo>
                    <a:pt x="5035063" y="0"/>
                    <a:pt x="5044292" y="9230"/>
                    <a:pt x="5044292" y="20615"/>
                  </a:cubicBezTo>
                  <a:lnTo>
                    <a:pt x="5044292" y="507872"/>
                  </a:lnTo>
                  <a:cubicBezTo>
                    <a:pt x="5044292" y="519257"/>
                    <a:pt x="5035063" y="528487"/>
                    <a:pt x="5023677" y="528487"/>
                  </a:cubicBezTo>
                  <a:lnTo>
                    <a:pt x="20615" y="528487"/>
                  </a:lnTo>
                  <a:cubicBezTo>
                    <a:pt x="9230" y="528487"/>
                    <a:pt x="0" y="519257"/>
                    <a:pt x="0" y="507872"/>
                  </a:cubicBezTo>
                  <a:lnTo>
                    <a:pt x="0" y="20615"/>
                  </a:lnTo>
                  <a:cubicBezTo>
                    <a:pt x="0" y="9230"/>
                    <a:pt x="9230" y="0"/>
                    <a:pt x="20615" y="0"/>
                  </a:cubicBezTo>
                  <a:close/>
                </a:path>
              </a:pathLst>
            </a:custGeom>
            <a:solidFill>
              <a:srgbClr val="2F5F98"/>
            </a:solidFill>
          </p:spPr>
        </p:sp>
        <p:sp>
          <p:nvSpPr>
            <p:cNvPr name="TextBox 5" id="5"/>
            <p:cNvSpPr txBox="true"/>
            <p:nvPr/>
          </p:nvSpPr>
          <p:spPr>
            <a:xfrm>
              <a:off x="0" y="-47625"/>
              <a:ext cx="5044292" cy="57611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185792" y="1588426"/>
            <a:ext cx="7916417" cy="927100"/>
          </a:xfrm>
          <a:prstGeom prst="rect">
            <a:avLst/>
          </a:prstGeom>
        </p:spPr>
        <p:txBody>
          <a:bodyPr anchor="t" rtlCol="false" tIns="0" lIns="0" bIns="0" rIns="0">
            <a:spAutoFit/>
          </a:bodyPr>
          <a:lstStyle/>
          <a:p>
            <a:pPr algn="ctr">
              <a:lnSpc>
                <a:spcPts val="7699"/>
              </a:lnSpc>
            </a:pPr>
            <a:r>
              <a:rPr lang="en-US" sz="5499">
                <a:solidFill>
                  <a:srgbClr val="FFFFFF"/>
                </a:solidFill>
                <a:latin typeface="League Spartan"/>
                <a:ea typeface="League Spartan"/>
                <a:cs typeface="League Spartan"/>
                <a:sym typeface="League Spartan"/>
              </a:rPr>
              <a:t>TUJUAN PENELITIAN</a:t>
            </a:r>
          </a:p>
        </p:txBody>
      </p:sp>
      <p:sp>
        <p:nvSpPr>
          <p:cNvPr name="TextBox 7" id="7"/>
          <p:cNvSpPr txBox="true"/>
          <p:nvPr/>
        </p:nvSpPr>
        <p:spPr>
          <a:xfrm rot="0">
            <a:off x="5071087" y="4189710"/>
            <a:ext cx="8145827" cy="4276725"/>
          </a:xfrm>
          <a:prstGeom prst="rect">
            <a:avLst/>
          </a:prstGeom>
        </p:spPr>
        <p:txBody>
          <a:bodyPr anchor="t" rtlCol="false" tIns="0" lIns="0" bIns="0" rIns="0">
            <a:spAutoFit/>
          </a:bodyPr>
          <a:lstStyle/>
          <a:p>
            <a:pPr algn="ctr">
              <a:lnSpc>
                <a:spcPts val="4200"/>
              </a:lnSpc>
              <a:spcBef>
                <a:spcPct val="0"/>
              </a:spcBef>
            </a:pPr>
            <a:r>
              <a:rPr lang="en-US" sz="3000">
                <a:solidFill>
                  <a:srgbClr val="303642"/>
                </a:solidFill>
                <a:latin typeface="Poppins"/>
                <a:ea typeface="Poppins"/>
                <a:cs typeface="Poppins"/>
                <a:sym typeface="Poppins"/>
              </a:rPr>
              <a:t>Merancang dan membangun sistem inventaris sekolah berbasis web di SDN 1 Kesumadadi dengan menerapkan metode Modified Waterfall untuk mempermudah proses pengelolaan aset serta memastikan sistem yang dihasilkan sesuai dengan kebutuhan pengguna dan mudah digunakan.</a:t>
            </a:r>
          </a:p>
        </p:txBody>
      </p:sp>
      <p:grpSp>
        <p:nvGrpSpPr>
          <p:cNvPr name="Group 8" id="8"/>
          <p:cNvGrpSpPr/>
          <p:nvPr/>
        </p:nvGrpSpPr>
        <p:grpSpPr>
          <a:xfrm rot="0">
            <a:off x="15388531" y="663001"/>
            <a:ext cx="2377020" cy="1188510"/>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10" id="10"/>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11" id="11"/>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12" id="12"/>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75374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2F5F98"/>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1908550" y="1028700"/>
            <a:ext cx="4181231" cy="4181231"/>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2F5F98"/>
            </a:solidFill>
          </p:spPr>
        </p:sp>
        <p:sp>
          <p:nvSpPr>
            <p:cNvPr name="Freeform 8" id="8"/>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3"/>
              <a:stretch>
                <a:fillRect l="-25063" t="0" r="-25063" b="0"/>
              </a:stretch>
            </a:blipFill>
          </p:spPr>
        </p:sp>
      </p:grpSp>
      <p:grpSp>
        <p:nvGrpSpPr>
          <p:cNvPr name="Group 9" id="9"/>
          <p:cNvGrpSpPr>
            <a:grpSpLocks noChangeAspect="true"/>
          </p:cNvGrpSpPr>
          <p:nvPr/>
        </p:nvGrpSpPr>
        <p:grpSpPr>
          <a:xfrm rot="0">
            <a:off x="16739415" y="3992432"/>
            <a:ext cx="4320215" cy="432021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6350000" y="3175000"/>
                  </a:moveTo>
                  <a:cubicBezTo>
                    <a:pt x="6350000" y="1421130"/>
                    <a:pt x="4928870" y="0"/>
                    <a:pt x="3175000" y="0"/>
                  </a:cubicBezTo>
                  <a:lnTo>
                    <a:pt x="0" y="0"/>
                  </a:lnTo>
                  <a:lnTo>
                    <a:pt x="0" y="3175000"/>
                  </a:lnTo>
                  <a:cubicBezTo>
                    <a:pt x="0" y="4928870"/>
                    <a:pt x="1421130" y="6350000"/>
                    <a:pt x="3175000" y="6350000"/>
                  </a:cubicBezTo>
                  <a:cubicBezTo>
                    <a:pt x="4928870" y="6350000"/>
                    <a:pt x="6350000" y="4928870"/>
                    <a:pt x="6350000" y="3175000"/>
                  </a:cubicBezTo>
                  <a:close/>
                </a:path>
              </a:pathLst>
            </a:custGeom>
            <a:solidFill>
              <a:srgbClr val="000000"/>
            </a:solidFill>
          </p:spPr>
        </p:sp>
        <p:sp>
          <p:nvSpPr>
            <p:cNvPr name="Freeform 11" id="11"/>
            <p:cNvSpPr/>
            <p:nvPr/>
          </p:nvSpPr>
          <p:spPr>
            <a:xfrm flipH="false" flipV="false" rot="0">
              <a:off x="199010" y="359986"/>
              <a:ext cx="5898640" cy="5630028"/>
            </a:xfrm>
            <a:custGeom>
              <a:avLst/>
              <a:gdLst/>
              <a:ahLst/>
              <a:cxnLst/>
              <a:rect r="r" b="b" t="t" l="l"/>
              <a:pathLst>
                <a:path h="5630028" w="5898640">
                  <a:moveTo>
                    <a:pt x="2949320" y="4504"/>
                  </a:moveTo>
                  <a:cubicBezTo>
                    <a:pt x="1942227" y="0"/>
                    <a:pt x="1009702" y="534693"/>
                    <a:pt x="504851" y="1406118"/>
                  </a:cubicBezTo>
                  <a:cubicBezTo>
                    <a:pt x="0" y="2277543"/>
                    <a:pt x="0" y="3352485"/>
                    <a:pt x="504851" y="4223910"/>
                  </a:cubicBezTo>
                  <a:cubicBezTo>
                    <a:pt x="1009702" y="5095335"/>
                    <a:pt x="1942227" y="5630028"/>
                    <a:pt x="2949320" y="5625524"/>
                  </a:cubicBezTo>
                  <a:cubicBezTo>
                    <a:pt x="3956413" y="5630028"/>
                    <a:pt x="4888938" y="5095335"/>
                    <a:pt x="5393789" y="4223910"/>
                  </a:cubicBezTo>
                  <a:cubicBezTo>
                    <a:pt x="5898640" y="3352485"/>
                    <a:pt x="5898640" y="2277543"/>
                    <a:pt x="5393789" y="1406118"/>
                  </a:cubicBezTo>
                  <a:cubicBezTo>
                    <a:pt x="4888938" y="534693"/>
                    <a:pt x="3956413" y="0"/>
                    <a:pt x="2949320" y="4504"/>
                  </a:cubicBezTo>
                  <a:close/>
                </a:path>
              </a:pathLst>
            </a:custGeom>
            <a:blipFill>
              <a:blip r:embed="rId4"/>
              <a:stretch>
                <a:fillRect l="-24712" t="0" r="-24712" b="0"/>
              </a:stretch>
            </a:blipFill>
          </p:spPr>
        </p:sp>
      </p:grpSp>
      <p:sp>
        <p:nvSpPr>
          <p:cNvPr name="TextBox 12" id="12"/>
          <p:cNvSpPr txBox="true"/>
          <p:nvPr/>
        </p:nvSpPr>
        <p:spPr>
          <a:xfrm rot="0">
            <a:off x="1028700" y="1674151"/>
            <a:ext cx="8818363" cy="927100"/>
          </a:xfrm>
          <a:prstGeom prst="rect">
            <a:avLst/>
          </a:prstGeom>
        </p:spPr>
        <p:txBody>
          <a:bodyPr anchor="t" rtlCol="false" tIns="0" lIns="0" bIns="0" rIns="0">
            <a:spAutoFit/>
          </a:bodyPr>
          <a:lstStyle/>
          <a:p>
            <a:pPr algn="l">
              <a:lnSpc>
                <a:spcPts val="7699"/>
              </a:lnSpc>
            </a:pPr>
            <a:r>
              <a:rPr lang="en-US" b="true" sz="5499">
                <a:solidFill>
                  <a:srgbClr val="2F5F98"/>
                </a:solidFill>
                <a:latin typeface="League Spartan"/>
                <a:ea typeface="League Spartan"/>
                <a:cs typeface="League Spartan"/>
                <a:sym typeface="League Spartan"/>
              </a:rPr>
              <a:t>MANFAAT PENELITIAN</a:t>
            </a:r>
          </a:p>
        </p:txBody>
      </p:sp>
      <p:sp>
        <p:nvSpPr>
          <p:cNvPr name="TextBox 13" id="13"/>
          <p:cNvSpPr txBox="true"/>
          <p:nvPr/>
        </p:nvSpPr>
        <p:spPr>
          <a:xfrm rot="0">
            <a:off x="1028700" y="3320174"/>
            <a:ext cx="7269925" cy="39465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Poppins"/>
                <a:ea typeface="Poppins"/>
                <a:cs typeface="Poppins"/>
                <a:sym typeface="Poppins"/>
              </a:rPr>
              <a:t>Memberikan solusi praktis dalam pengelolaan inventaris sekolah agar proses pencatatan dan pelacakan aset menjadi lebih terorganisir serta efisien. Selain itu, sistem yang dirancang juga diharapkan dapat meminimalkan kesalahan administrasi dan mengurangi risiko kehilangan data inventaris yang kerap terjadi pada metode pencatatan manual.</a:t>
            </a:r>
          </a:p>
        </p:txBody>
      </p:sp>
      <p:sp>
        <p:nvSpPr>
          <p:cNvPr name="TextBox 14" id="14"/>
          <p:cNvSpPr txBox="true"/>
          <p:nvPr/>
        </p:nvSpPr>
        <p:spPr>
          <a:xfrm rot="0">
            <a:off x="9003743" y="5749925"/>
            <a:ext cx="7298684" cy="35083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Poppins"/>
                <a:ea typeface="Poppins"/>
                <a:cs typeface="Poppins"/>
                <a:sym typeface="Poppins"/>
              </a:rPr>
              <a:t>Membantu guru dalam merencanakan kebutuhan sarana dan prasarana berdasarkan data inventaris yang tersedia. Selain itu, sistem juga mampu mengurangi waktu yang biasanya dihabiskan untuk proses manual dalam memeriksa atau melaporkan kondisi inventaris, sehingga guru dapat lebih fokus pada kegiatan pengajaran.</a:t>
            </a:r>
          </a:p>
        </p:txBody>
      </p:sp>
      <p:grpSp>
        <p:nvGrpSpPr>
          <p:cNvPr name="Group 15" id="15"/>
          <p:cNvGrpSpPr/>
          <p:nvPr/>
        </p:nvGrpSpPr>
        <p:grpSpPr>
          <a:xfrm rot="0">
            <a:off x="15388531" y="663001"/>
            <a:ext cx="2377020" cy="1188510"/>
            <a:chOff x="0" y="0"/>
            <a:chExt cx="812800" cy="406400"/>
          </a:xfrm>
        </p:grpSpPr>
        <p:sp>
          <p:nvSpPr>
            <p:cNvPr name="Freeform 16" id="16"/>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17" id="17"/>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18" id="18"/>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5"/>
            <a:stretch>
              <a:fillRect l="0" t="0" r="0" b="0"/>
            </a:stretch>
          </a:blipFill>
        </p:spPr>
      </p:sp>
      <p:sp>
        <p:nvSpPr>
          <p:cNvPr name="Freeform 19" id="19"/>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6"/>
            <a:stretch>
              <a:fillRect l="-37041" t="0" r="-352442" b="-3984"/>
            </a:stretch>
          </a:blipFill>
        </p:spPr>
      </p:sp>
      <p:grpSp>
        <p:nvGrpSpPr>
          <p:cNvPr name="Group 20" id="20"/>
          <p:cNvGrpSpPr/>
          <p:nvPr/>
        </p:nvGrpSpPr>
        <p:grpSpPr>
          <a:xfrm rot="0">
            <a:off x="9003743" y="5326774"/>
            <a:ext cx="2514600" cy="260350"/>
            <a:chOff x="0" y="0"/>
            <a:chExt cx="662281" cy="68570"/>
          </a:xfrm>
        </p:grpSpPr>
        <p:sp>
          <p:nvSpPr>
            <p:cNvPr name="Freeform 21" id="21"/>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2F5F98"/>
            </a:solidFill>
          </p:spPr>
        </p:sp>
        <p:sp>
          <p:nvSpPr>
            <p:cNvPr name="TextBox 22" id="22"/>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39566" y="9304726"/>
            <a:ext cx="1868266" cy="18682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61998" y="8316183"/>
            <a:ext cx="2514600" cy="260350"/>
            <a:chOff x="0" y="0"/>
            <a:chExt cx="662281" cy="68570"/>
          </a:xfrm>
        </p:grpSpPr>
        <p:sp>
          <p:nvSpPr>
            <p:cNvPr name="Freeform 7" id="7"/>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2F5F98"/>
            </a:solidFill>
          </p:spPr>
        </p:sp>
        <p:sp>
          <p:nvSpPr>
            <p:cNvPr name="TextBox 8" id="8"/>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393158" y="2390956"/>
            <a:ext cx="8894842" cy="6886459"/>
            <a:chOff x="0" y="0"/>
            <a:chExt cx="2342674" cy="1813718"/>
          </a:xfrm>
        </p:grpSpPr>
        <p:sp>
          <p:nvSpPr>
            <p:cNvPr name="Freeform 10" id="10"/>
            <p:cNvSpPr/>
            <p:nvPr/>
          </p:nvSpPr>
          <p:spPr>
            <a:xfrm flipH="false" flipV="false" rot="0">
              <a:off x="0" y="0"/>
              <a:ext cx="2342674" cy="1813718"/>
            </a:xfrm>
            <a:custGeom>
              <a:avLst/>
              <a:gdLst/>
              <a:ahLst/>
              <a:cxnLst/>
              <a:rect r="r" b="b" t="t" l="l"/>
              <a:pathLst>
                <a:path h="1813718" w="2342674">
                  <a:moveTo>
                    <a:pt x="44390" y="0"/>
                  </a:moveTo>
                  <a:lnTo>
                    <a:pt x="2298285" y="0"/>
                  </a:lnTo>
                  <a:cubicBezTo>
                    <a:pt x="2322801" y="0"/>
                    <a:pt x="2342674" y="19874"/>
                    <a:pt x="2342674" y="44390"/>
                  </a:cubicBezTo>
                  <a:lnTo>
                    <a:pt x="2342674" y="1769328"/>
                  </a:lnTo>
                  <a:cubicBezTo>
                    <a:pt x="2342674" y="1793844"/>
                    <a:pt x="2322801" y="1813718"/>
                    <a:pt x="2298285" y="1813718"/>
                  </a:cubicBezTo>
                  <a:lnTo>
                    <a:pt x="44390" y="1813718"/>
                  </a:lnTo>
                  <a:cubicBezTo>
                    <a:pt x="19874" y="1813718"/>
                    <a:pt x="0" y="1793844"/>
                    <a:pt x="0" y="1769328"/>
                  </a:cubicBezTo>
                  <a:lnTo>
                    <a:pt x="0" y="44390"/>
                  </a:lnTo>
                  <a:cubicBezTo>
                    <a:pt x="0" y="19874"/>
                    <a:pt x="19874" y="0"/>
                    <a:pt x="44390" y="0"/>
                  </a:cubicBezTo>
                  <a:close/>
                </a:path>
              </a:pathLst>
            </a:custGeom>
            <a:solidFill>
              <a:srgbClr val="2F5F98"/>
            </a:solidFill>
          </p:spPr>
        </p:sp>
        <p:sp>
          <p:nvSpPr>
            <p:cNvPr name="TextBox 11" id="11"/>
            <p:cNvSpPr txBox="true"/>
            <p:nvPr/>
          </p:nvSpPr>
          <p:spPr>
            <a:xfrm>
              <a:off x="0" y="-47625"/>
              <a:ext cx="2342674" cy="186134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861998" y="1162006"/>
            <a:ext cx="7438937" cy="927100"/>
          </a:xfrm>
          <a:prstGeom prst="rect">
            <a:avLst/>
          </a:prstGeom>
        </p:spPr>
        <p:txBody>
          <a:bodyPr anchor="t" rtlCol="false" tIns="0" lIns="0" bIns="0" rIns="0">
            <a:spAutoFit/>
          </a:bodyPr>
          <a:lstStyle/>
          <a:p>
            <a:pPr algn="l">
              <a:lnSpc>
                <a:spcPts val="7699"/>
              </a:lnSpc>
            </a:pPr>
            <a:r>
              <a:rPr lang="en-US" b="true" sz="5499">
                <a:solidFill>
                  <a:srgbClr val="2F5F98"/>
                </a:solidFill>
                <a:latin typeface="League Spartan"/>
                <a:ea typeface="League Spartan"/>
                <a:cs typeface="League Spartan"/>
                <a:sym typeface="League Spartan"/>
              </a:rPr>
              <a:t>TINJAUAN PUSTAKA</a:t>
            </a:r>
          </a:p>
        </p:txBody>
      </p:sp>
      <p:grpSp>
        <p:nvGrpSpPr>
          <p:cNvPr name="Group 13" id="13"/>
          <p:cNvGrpSpPr/>
          <p:nvPr/>
        </p:nvGrpSpPr>
        <p:grpSpPr>
          <a:xfrm rot="0">
            <a:off x="15388531" y="663001"/>
            <a:ext cx="2377020" cy="1188510"/>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15" id="1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16" id="1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17" id="1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grpSp>
        <p:nvGrpSpPr>
          <p:cNvPr name="Group 18" id="18"/>
          <p:cNvGrpSpPr/>
          <p:nvPr/>
        </p:nvGrpSpPr>
        <p:grpSpPr>
          <a:xfrm rot="0">
            <a:off x="861998" y="3147292"/>
            <a:ext cx="8282002" cy="4887789"/>
            <a:chOff x="0" y="0"/>
            <a:chExt cx="11042670" cy="6517051"/>
          </a:xfrm>
        </p:grpSpPr>
        <p:sp>
          <p:nvSpPr>
            <p:cNvPr name="TextBox 19" id="19"/>
            <p:cNvSpPr txBox="true"/>
            <p:nvPr/>
          </p:nvSpPr>
          <p:spPr>
            <a:xfrm rot="0">
              <a:off x="0" y="-57150"/>
              <a:ext cx="10504383" cy="975750"/>
            </a:xfrm>
            <a:prstGeom prst="rect">
              <a:avLst/>
            </a:prstGeom>
          </p:spPr>
          <p:txBody>
            <a:bodyPr anchor="t" rtlCol="false" tIns="0" lIns="0" bIns="0" rIns="0">
              <a:spAutoFit/>
            </a:bodyPr>
            <a:lstStyle/>
            <a:p>
              <a:pPr algn="l">
                <a:lnSpc>
                  <a:spcPts val="2976"/>
                </a:lnSpc>
                <a:spcBef>
                  <a:spcPct val="0"/>
                </a:spcBef>
              </a:pPr>
              <a:r>
                <a:rPr lang="en-US" sz="2125" b="true">
                  <a:solidFill>
                    <a:srgbClr val="000000"/>
                  </a:solidFill>
                  <a:latin typeface="Poppins Bold"/>
                  <a:ea typeface="Poppins Bold"/>
                  <a:cs typeface="Poppins Bold"/>
                  <a:sym typeface="Poppins Bold"/>
                </a:rPr>
                <a:t>Otomatisasi Sistem Inventarisasi Barang di Sekolah: Studi pada SD Negeri Sidorejo Lor 06, Salatiga</a:t>
              </a:r>
            </a:p>
          </p:txBody>
        </p:sp>
        <p:sp>
          <p:nvSpPr>
            <p:cNvPr name="TextBox 20" id="20"/>
            <p:cNvSpPr txBox="true"/>
            <p:nvPr/>
          </p:nvSpPr>
          <p:spPr>
            <a:xfrm rot="0">
              <a:off x="0" y="1050712"/>
              <a:ext cx="10355897" cy="975750"/>
            </a:xfrm>
            <a:prstGeom prst="rect">
              <a:avLst/>
            </a:prstGeom>
          </p:spPr>
          <p:txBody>
            <a:bodyPr anchor="t" rtlCol="false" tIns="0" lIns="0" bIns="0" rIns="0">
              <a:spAutoFit/>
            </a:bodyPr>
            <a:lstStyle/>
            <a:p>
              <a:pPr algn="l">
                <a:lnSpc>
                  <a:spcPts val="2976"/>
                </a:lnSpc>
              </a:pPr>
              <a:r>
                <a:rPr lang="en-US" sz="2125">
                  <a:solidFill>
                    <a:srgbClr val="000000"/>
                  </a:solidFill>
                  <a:latin typeface="Poppins"/>
                  <a:ea typeface="Poppins"/>
                  <a:cs typeface="Poppins"/>
                  <a:sym typeface="Poppins"/>
                </a:rPr>
                <a:t>Anis Setia Wati, Evi Maria, Ariya Dwika Cahyono</a:t>
              </a:r>
            </a:p>
            <a:p>
              <a:pPr algn="l">
                <a:lnSpc>
                  <a:spcPts val="2976"/>
                </a:lnSpc>
                <a:spcBef>
                  <a:spcPct val="0"/>
                </a:spcBef>
              </a:pPr>
              <a:r>
                <a:rPr lang="en-US" sz="2125">
                  <a:solidFill>
                    <a:srgbClr val="000000"/>
                  </a:solidFill>
                  <a:latin typeface="Poppins"/>
                  <a:ea typeface="Poppins"/>
                  <a:cs typeface="Poppins"/>
                  <a:sym typeface="Poppins"/>
                </a:rPr>
                <a:t>[2020]</a:t>
              </a:r>
            </a:p>
          </p:txBody>
        </p:sp>
        <p:sp>
          <p:nvSpPr>
            <p:cNvPr name="TextBox 21" id="21"/>
            <p:cNvSpPr txBox="true"/>
            <p:nvPr/>
          </p:nvSpPr>
          <p:spPr>
            <a:xfrm rot="0">
              <a:off x="0" y="2423222"/>
              <a:ext cx="11042670" cy="1471050"/>
            </a:xfrm>
            <a:prstGeom prst="rect">
              <a:avLst/>
            </a:prstGeom>
          </p:spPr>
          <p:txBody>
            <a:bodyPr anchor="t" rtlCol="false" tIns="0" lIns="0" bIns="0" rIns="0">
              <a:spAutoFit/>
            </a:bodyPr>
            <a:lstStyle/>
            <a:p>
              <a:pPr algn="l">
                <a:lnSpc>
                  <a:spcPts val="2976"/>
                </a:lnSpc>
                <a:spcBef>
                  <a:spcPct val="0"/>
                </a:spcBef>
              </a:pPr>
              <a:r>
                <a:rPr lang="en-US" sz="2125" b="true">
                  <a:solidFill>
                    <a:srgbClr val="000000"/>
                  </a:solidFill>
                  <a:latin typeface="Poppins Bold"/>
                  <a:ea typeface="Poppins Bold"/>
                  <a:cs typeface="Poppins Bold"/>
                  <a:sym typeface="Poppins Bold"/>
                </a:rPr>
                <a:t>Rancang Bangun Sistem Informasi Inventaris Sekolah (Studi Kasus Pada Mts. Muhammadiyah 3 AlFurqan Banjarmasin)</a:t>
              </a:r>
            </a:p>
          </p:txBody>
        </p:sp>
        <p:sp>
          <p:nvSpPr>
            <p:cNvPr name="TextBox 22" id="22"/>
            <p:cNvSpPr txBox="true"/>
            <p:nvPr/>
          </p:nvSpPr>
          <p:spPr>
            <a:xfrm rot="0">
              <a:off x="0" y="4027622"/>
              <a:ext cx="10355897" cy="480450"/>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Muthia Farida [2022]</a:t>
              </a:r>
            </a:p>
          </p:txBody>
        </p:sp>
        <p:sp>
          <p:nvSpPr>
            <p:cNvPr name="TextBox 23" id="23"/>
            <p:cNvSpPr txBox="true"/>
            <p:nvPr/>
          </p:nvSpPr>
          <p:spPr>
            <a:xfrm rot="0">
              <a:off x="0" y="4928739"/>
              <a:ext cx="11042670" cy="975750"/>
            </a:xfrm>
            <a:prstGeom prst="rect">
              <a:avLst/>
            </a:prstGeom>
          </p:spPr>
          <p:txBody>
            <a:bodyPr anchor="t" rtlCol="false" tIns="0" lIns="0" bIns="0" rIns="0">
              <a:spAutoFit/>
            </a:bodyPr>
            <a:lstStyle/>
            <a:p>
              <a:pPr algn="l">
                <a:lnSpc>
                  <a:spcPts val="2976"/>
                </a:lnSpc>
                <a:spcBef>
                  <a:spcPct val="0"/>
                </a:spcBef>
              </a:pPr>
              <a:r>
                <a:rPr lang="en-US" sz="2125" b="true">
                  <a:solidFill>
                    <a:srgbClr val="000000"/>
                  </a:solidFill>
                  <a:latin typeface="Poppins Bold"/>
                  <a:ea typeface="Poppins Bold"/>
                  <a:cs typeface="Poppins Bold"/>
                  <a:sym typeface="Poppins Bold"/>
                </a:rPr>
                <a:t>Sistem Informasi Monitoring Inventaris Sekolah Di Madrasah Tsanawiyah Nurul Jadid (MTSNJ) Berbasis Web</a:t>
              </a:r>
            </a:p>
          </p:txBody>
        </p:sp>
        <p:sp>
          <p:nvSpPr>
            <p:cNvPr name="TextBox 24" id="24"/>
            <p:cNvSpPr txBox="true"/>
            <p:nvPr/>
          </p:nvSpPr>
          <p:spPr>
            <a:xfrm rot="0">
              <a:off x="0" y="6036601"/>
              <a:ext cx="10355897" cy="480450"/>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Nadiyah dan M. Syafiih [2022]</a:t>
              </a:r>
            </a:p>
          </p:txBody>
        </p:sp>
      </p:grpSp>
      <p:sp>
        <p:nvSpPr>
          <p:cNvPr name="TextBox 25" id="25"/>
          <p:cNvSpPr txBox="true"/>
          <p:nvPr/>
        </p:nvSpPr>
        <p:spPr>
          <a:xfrm rot="0">
            <a:off x="9702832" y="2769112"/>
            <a:ext cx="8330307" cy="1117575"/>
          </a:xfrm>
          <a:prstGeom prst="rect">
            <a:avLst/>
          </a:prstGeom>
        </p:spPr>
        <p:txBody>
          <a:bodyPr anchor="t" rtlCol="false" tIns="0" lIns="0" bIns="0" rIns="0">
            <a:spAutoFit/>
          </a:bodyPr>
          <a:lstStyle/>
          <a:p>
            <a:pPr algn="l">
              <a:lnSpc>
                <a:spcPts val="2976"/>
              </a:lnSpc>
              <a:spcBef>
                <a:spcPct val="0"/>
              </a:spcBef>
            </a:pPr>
            <a:r>
              <a:rPr lang="en-US" sz="2125" b="true">
                <a:solidFill>
                  <a:srgbClr val="FFFFFF"/>
                </a:solidFill>
                <a:latin typeface="Poppins Bold"/>
                <a:ea typeface="Poppins Bold"/>
                <a:cs typeface="Poppins Bold"/>
                <a:sym typeface="Poppins Bold"/>
              </a:rPr>
              <a:t>Apl</a:t>
            </a:r>
            <a:r>
              <a:rPr lang="en-US" b="true" sz="2125">
                <a:solidFill>
                  <a:srgbClr val="FFFFFF"/>
                </a:solidFill>
                <a:latin typeface="Poppins Bold"/>
                <a:ea typeface="Poppins Bold"/>
                <a:cs typeface="Poppins Bold"/>
                <a:sym typeface="Poppins Bold"/>
              </a:rPr>
              <a:t>ikasi Inventaris Sekolah Berbasis Web Menggunakan Framework Django di MTs. Nurul Hidayah Sumberrejo Paiton</a:t>
            </a:r>
          </a:p>
        </p:txBody>
      </p:sp>
      <p:sp>
        <p:nvSpPr>
          <p:cNvPr name="TextBox 26" id="26"/>
          <p:cNvSpPr txBox="true"/>
          <p:nvPr/>
        </p:nvSpPr>
        <p:spPr>
          <a:xfrm rot="0">
            <a:off x="9702832" y="3971483"/>
            <a:ext cx="7812224" cy="374625"/>
          </a:xfrm>
          <a:prstGeom prst="rect">
            <a:avLst/>
          </a:prstGeom>
        </p:spPr>
        <p:txBody>
          <a:bodyPr anchor="t" rtlCol="false" tIns="0" lIns="0" bIns="0" rIns="0">
            <a:spAutoFit/>
          </a:bodyPr>
          <a:lstStyle/>
          <a:p>
            <a:pPr algn="l">
              <a:lnSpc>
                <a:spcPts val="2976"/>
              </a:lnSpc>
              <a:spcBef>
                <a:spcPct val="0"/>
              </a:spcBef>
            </a:pPr>
            <a:r>
              <a:rPr lang="en-US" sz="2125">
                <a:solidFill>
                  <a:srgbClr val="FFFFFF"/>
                </a:solidFill>
                <a:latin typeface="Poppins"/>
                <a:ea typeface="Poppins"/>
                <a:cs typeface="Poppins"/>
                <a:sym typeface="Poppins"/>
              </a:rPr>
              <a:t>Gustis F</a:t>
            </a:r>
            <a:r>
              <a:rPr lang="en-US" sz="2125">
                <a:solidFill>
                  <a:srgbClr val="FFFFFF"/>
                </a:solidFill>
                <a:latin typeface="Poppins"/>
                <a:ea typeface="Poppins"/>
                <a:cs typeface="Poppins"/>
                <a:sym typeface="Poppins"/>
              </a:rPr>
              <a:t>auziah dan Abu Tholib [2022]</a:t>
            </a:r>
          </a:p>
        </p:txBody>
      </p:sp>
      <p:sp>
        <p:nvSpPr>
          <p:cNvPr name="TextBox 27" id="27"/>
          <p:cNvSpPr txBox="true"/>
          <p:nvPr/>
        </p:nvSpPr>
        <p:spPr>
          <a:xfrm rot="0">
            <a:off x="9702832" y="4629391"/>
            <a:ext cx="8330307" cy="746100"/>
          </a:xfrm>
          <a:prstGeom prst="rect">
            <a:avLst/>
          </a:prstGeom>
        </p:spPr>
        <p:txBody>
          <a:bodyPr anchor="t" rtlCol="false" tIns="0" lIns="0" bIns="0" rIns="0">
            <a:spAutoFit/>
          </a:bodyPr>
          <a:lstStyle/>
          <a:p>
            <a:pPr algn="l">
              <a:lnSpc>
                <a:spcPts val="2976"/>
              </a:lnSpc>
              <a:spcBef>
                <a:spcPct val="0"/>
              </a:spcBef>
            </a:pPr>
            <a:r>
              <a:rPr lang="en-US" sz="2125" b="true">
                <a:solidFill>
                  <a:srgbClr val="FFFFFF"/>
                </a:solidFill>
                <a:latin typeface="Poppins Bold"/>
                <a:ea typeface="Poppins Bold"/>
                <a:cs typeface="Poppins Bold"/>
                <a:sym typeface="Poppins Bold"/>
              </a:rPr>
              <a:t>S</a:t>
            </a:r>
            <a:r>
              <a:rPr lang="en-US" b="true" sz="2125">
                <a:solidFill>
                  <a:srgbClr val="FFFFFF"/>
                </a:solidFill>
                <a:latin typeface="Poppins Bold"/>
                <a:ea typeface="Poppins Bold"/>
                <a:cs typeface="Poppins Bold"/>
                <a:sym typeface="Poppins Bold"/>
              </a:rPr>
              <a:t>istem Informasi Inventaris Barang Berbasis Web pada SMP YPK Kotaraja</a:t>
            </a:r>
          </a:p>
        </p:txBody>
      </p:sp>
      <p:sp>
        <p:nvSpPr>
          <p:cNvPr name="TextBox 28" id="28"/>
          <p:cNvSpPr txBox="true"/>
          <p:nvPr/>
        </p:nvSpPr>
        <p:spPr>
          <a:xfrm rot="0">
            <a:off x="9702832" y="5460287"/>
            <a:ext cx="7812224" cy="746100"/>
          </a:xfrm>
          <a:prstGeom prst="rect">
            <a:avLst/>
          </a:prstGeom>
        </p:spPr>
        <p:txBody>
          <a:bodyPr anchor="t" rtlCol="false" tIns="0" lIns="0" bIns="0" rIns="0">
            <a:spAutoFit/>
          </a:bodyPr>
          <a:lstStyle/>
          <a:p>
            <a:pPr algn="l">
              <a:lnSpc>
                <a:spcPts val="2976"/>
              </a:lnSpc>
              <a:spcBef>
                <a:spcPct val="0"/>
              </a:spcBef>
            </a:pPr>
            <a:r>
              <a:rPr lang="en-US" sz="2125">
                <a:solidFill>
                  <a:srgbClr val="FFFFFF"/>
                </a:solidFill>
                <a:latin typeface="Poppins"/>
                <a:ea typeface="Poppins"/>
                <a:cs typeface="Poppins"/>
                <a:sym typeface="Poppins"/>
              </a:rPr>
              <a:t>Ermy Dikta Sumanika, H</a:t>
            </a:r>
            <a:r>
              <a:rPr lang="en-US" sz="2125">
                <a:solidFill>
                  <a:srgbClr val="FFFFFF"/>
                </a:solidFill>
                <a:latin typeface="Poppins"/>
                <a:ea typeface="Poppins"/>
                <a:cs typeface="Poppins"/>
                <a:sym typeface="Poppins"/>
              </a:rPr>
              <a:t>agar A. Sawor, dan Dwi Fernanda Dacosta [2023]</a:t>
            </a:r>
          </a:p>
        </p:txBody>
      </p:sp>
      <p:sp>
        <p:nvSpPr>
          <p:cNvPr name="TextBox 29" id="29"/>
          <p:cNvSpPr txBox="true"/>
          <p:nvPr/>
        </p:nvSpPr>
        <p:spPr>
          <a:xfrm rot="0">
            <a:off x="9702832" y="6499586"/>
            <a:ext cx="8330307" cy="746100"/>
          </a:xfrm>
          <a:prstGeom prst="rect">
            <a:avLst/>
          </a:prstGeom>
        </p:spPr>
        <p:txBody>
          <a:bodyPr anchor="t" rtlCol="false" tIns="0" lIns="0" bIns="0" rIns="0">
            <a:spAutoFit/>
          </a:bodyPr>
          <a:lstStyle/>
          <a:p>
            <a:pPr algn="l">
              <a:lnSpc>
                <a:spcPts val="2976"/>
              </a:lnSpc>
              <a:spcBef>
                <a:spcPct val="0"/>
              </a:spcBef>
            </a:pPr>
            <a:r>
              <a:rPr lang="en-US" b="true" sz="2125">
                <a:solidFill>
                  <a:srgbClr val="FFFFFF"/>
                </a:solidFill>
                <a:latin typeface="Poppins Bold"/>
                <a:ea typeface="Poppins Bold"/>
                <a:cs typeface="Poppins Bold"/>
                <a:sym typeface="Poppins Bold"/>
              </a:rPr>
              <a:t>Integrated Inventory Management and Asset Tracking System with User-Centric Computer Kiosk Interface</a:t>
            </a:r>
          </a:p>
        </p:txBody>
      </p:sp>
      <p:sp>
        <p:nvSpPr>
          <p:cNvPr name="TextBox 30" id="30"/>
          <p:cNvSpPr txBox="true"/>
          <p:nvPr/>
        </p:nvSpPr>
        <p:spPr>
          <a:xfrm rot="0">
            <a:off x="9702832" y="7330482"/>
            <a:ext cx="8330307" cy="1489050"/>
          </a:xfrm>
          <a:prstGeom prst="rect">
            <a:avLst/>
          </a:prstGeom>
        </p:spPr>
        <p:txBody>
          <a:bodyPr anchor="t" rtlCol="false" tIns="0" lIns="0" bIns="0" rIns="0">
            <a:spAutoFit/>
          </a:bodyPr>
          <a:lstStyle/>
          <a:p>
            <a:pPr algn="l">
              <a:lnSpc>
                <a:spcPts val="2976"/>
              </a:lnSpc>
              <a:spcBef>
                <a:spcPct val="0"/>
              </a:spcBef>
            </a:pPr>
            <a:r>
              <a:rPr lang="en-US" sz="2125">
                <a:solidFill>
                  <a:srgbClr val="FFFFFF"/>
                </a:solidFill>
                <a:latin typeface="Poppins"/>
                <a:ea typeface="Poppins"/>
                <a:cs typeface="Poppins"/>
                <a:sym typeface="Poppins"/>
              </a:rPr>
              <a:t>Mark Joseph Ruar Accad, Ronald Mabasa B</a:t>
            </a:r>
            <a:r>
              <a:rPr lang="en-US" sz="2125">
                <a:solidFill>
                  <a:srgbClr val="FFFFFF"/>
                </a:solidFill>
                <a:latin typeface="Poppins"/>
                <a:ea typeface="Poppins"/>
                <a:cs typeface="Poppins"/>
                <a:sym typeface="Poppins"/>
              </a:rPr>
              <a:t>antayan, Armando Acebedo Calma Jr, Kenneth Estellana Maquiñana, Domingo Valenzuela Tanael, dan Ann Camile Mendoza Maupay [2023]</a:t>
            </a:r>
          </a:p>
        </p:txBody>
      </p:sp>
      <p:grpSp>
        <p:nvGrpSpPr>
          <p:cNvPr name="Group 31" id="31"/>
          <p:cNvGrpSpPr/>
          <p:nvPr/>
        </p:nvGrpSpPr>
        <p:grpSpPr>
          <a:xfrm rot="0">
            <a:off x="17259300" y="9277415"/>
            <a:ext cx="1868266" cy="186826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grpSp>
        <p:nvGrpSpPr>
          <p:cNvPr name="Group 8" id="8"/>
          <p:cNvGrpSpPr/>
          <p:nvPr/>
        </p:nvGrpSpPr>
        <p:grpSpPr>
          <a:xfrm rot="0">
            <a:off x="11145152" y="3988485"/>
            <a:ext cx="4243380" cy="2310030"/>
            <a:chOff x="0" y="0"/>
            <a:chExt cx="5657840" cy="3080040"/>
          </a:xfrm>
        </p:grpSpPr>
        <p:grpSp>
          <p:nvGrpSpPr>
            <p:cNvPr name="Group 9" id="9"/>
            <p:cNvGrpSpPr/>
            <p:nvPr/>
          </p:nvGrpSpPr>
          <p:grpSpPr>
            <a:xfrm rot="0">
              <a:off x="0" y="2732907"/>
              <a:ext cx="3352800" cy="347133"/>
              <a:chOff x="0" y="0"/>
              <a:chExt cx="662281" cy="68570"/>
            </a:xfrm>
          </p:grpSpPr>
          <p:sp>
            <p:nvSpPr>
              <p:cNvPr name="Freeform 10" id="10"/>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2F5F98"/>
              </a:solidFill>
            </p:spPr>
          </p:sp>
          <p:sp>
            <p:nvSpPr>
              <p:cNvPr name="TextBox 11" id="11"/>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95250"/>
              <a:ext cx="5657840" cy="2499783"/>
            </a:xfrm>
            <a:prstGeom prst="rect">
              <a:avLst/>
            </a:prstGeom>
          </p:spPr>
          <p:txBody>
            <a:bodyPr anchor="t" rtlCol="false" tIns="0" lIns="0" bIns="0" rIns="0">
              <a:spAutoFit/>
            </a:bodyPr>
            <a:lstStyle/>
            <a:p>
              <a:pPr algn="l">
                <a:lnSpc>
                  <a:spcPts val="7699"/>
                </a:lnSpc>
              </a:pPr>
              <a:r>
                <a:rPr lang="en-US" sz="5499">
                  <a:solidFill>
                    <a:srgbClr val="2F5F98"/>
                  </a:solidFill>
                  <a:latin typeface="League Spartan"/>
                  <a:ea typeface="League Spartan"/>
                  <a:cs typeface="League Spartan"/>
                  <a:sym typeface="League Spartan"/>
                </a:rPr>
                <a:t>ALUR PENELITIAN</a:t>
              </a:r>
            </a:p>
          </p:txBody>
        </p:sp>
      </p:grpSp>
      <p:sp>
        <p:nvSpPr>
          <p:cNvPr name="Freeform 13" id="13"/>
          <p:cNvSpPr/>
          <p:nvPr/>
        </p:nvSpPr>
        <p:spPr>
          <a:xfrm flipH="false" flipV="false" rot="0">
            <a:off x="2644113" y="314340"/>
            <a:ext cx="6833262" cy="9658321"/>
          </a:xfrm>
          <a:custGeom>
            <a:avLst/>
            <a:gdLst/>
            <a:ahLst/>
            <a:cxnLst/>
            <a:rect r="r" b="b" t="t" l="l"/>
            <a:pathLst>
              <a:path h="9658321" w="6833262">
                <a:moveTo>
                  <a:pt x="0" y="0"/>
                </a:moveTo>
                <a:lnTo>
                  <a:pt x="6833262" y="0"/>
                </a:lnTo>
                <a:lnTo>
                  <a:pt x="6833262" y="9658320"/>
                </a:lnTo>
                <a:lnTo>
                  <a:pt x="0" y="9658320"/>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388531" y="663001"/>
            <a:ext cx="2377020" cy="118851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6" id="6"/>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7" id="7"/>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TextBox 8" id="8"/>
          <p:cNvSpPr txBox="true"/>
          <p:nvPr/>
        </p:nvSpPr>
        <p:spPr>
          <a:xfrm rot="0">
            <a:off x="3378061" y="1756261"/>
            <a:ext cx="11531877" cy="1898650"/>
          </a:xfrm>
          <a:prstGeom prst="rect">
            <a:avLst/>
          </a:prstGeom>
        </p:spPr>
        <p:txBody>
          <a:bodyPr anchor="t" rtlCol="false" tIns="0" lIns="0" bIns="0" rIns="0">
            <a:spAutoFit/>
          </a:bodyPr>
          <a:lstStyle/>
          <a:p>
            <a:pPr algn="ctr">
              <a:lnSpc>
                <a:spcPts val="7699"/>
              </a:lnSpc>
            </a:pPr>
            <a:r>
              <a:rPr lang="en-US" sz="5499">
                <a:solidFill>
                  <a:srgbClr val="2F5F98"/>
                </a:solidFill>
                <a:latin typeface="League Spartan"/>
                <a:ea typeface="League Spartan"/>
                <a:cs typeface="League Spartan"/>
                <a:sym typeface="League Spartan"/>
              </a:rPr>
              <a:t>KEBUTUHAN FUNGSIONAL DAN NON-FUNGSIONAL SISTEM</a:t>
            </a:r>
          </a:p>
        </p:txBody>
      </p:sp>
      <p:grpSp>
        <p:nvGrpSpPr>
          <p:cNvPr name="Group 9" id="9"/>
          <p:cNvGrpSpPr/>
          <p:nvPr/>
        </p:nvGrpSpPr>
        <p:grpSpPr>
          <a:xfrm rot="0">
            <a:off x="3929013" y="4585006"/>
            <a:ext cx="10429975" cy="4360856"/>
            <a:chOff x="0" y="0"/>
            <a:chExt cx="13906633" cy="5814475"/>
          </a:xfrm>
        </p:grpSpPr>
        <p:grpSp>
          <p:nvGrpSpPr>
            <p:cNvPr name="Group 10" id="10"/>
            <p:cNvGrpSpPr>
              <a:grpSpLocks noChangeAspect="true"/>
            </p:cNvGrpSpPr>
            <p:nvPr/>
          </p:nvGrpSpPr>
          <p:grpSpPr>
            <a:xfrm rot="0">
              <a:off x="0" y="0"/>
              <a:ext cx="6096018" cy="5814475"/>
              <a:chOff x="0" y="0"/>
              <a:chExt cx="6324600" cy="6032500"/>
            </a:xfrm>
          </p:grpSpPr>
          <p:sp>
            <p:nvSpPr>
              <p:cNvPr name="Freeform 11" id="11"/>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solidFill>
                <a:srgbClr val="2F5F98"/>
              </a:solidFill>
              <a:ln w="12700">
                <a:solidFill>
                  <a:srgbClr val="000000"/>
                </a:solidFill>
              </a:ln>
            </p:spPr>
          </p:sp>
          <p:sp>
            <p:nvSpPr>
              <p:cNvPr name="Freeform 12" id="12"/>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2F5F98"/>
              </a:solidFill>
            </p:spPr>
          </p:sp>
        </p:grpSp>
        <p:grpSp>
          <p:nvGrpSpPr>
            <p:cNvPr name="Group 13" id="13"/>
            <p:cNvGrpSpPr>
              <a:grpSpLocks noChangeAspect="true"/>
            </p:cNvGrpSpPr>
            <p:nvPr/>
          </p:nvGrpSpPr>
          <p:grpSpPr>
            <a:xfrm rot="0">
              <a:off x="7810615" y="0"/>
              <a:ext cx="6096018" cy="5814475"/>
              <a:chOff x="0" y="0"/>
              <a:chExt cx="6324600" cy="6032500"/>
            </a:xfrm>
          </p:grpSpPr>
          <p:sp>
            <p:nvSpPr>
              <p:cNvPr name="Freeform 14" id="14"/>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solidFill>
                <a:srgbClr val="2D8BBA"/>
              </a:solidFill>
              <a:ln w="12700">
                <a:solidFill>
                  <a:srgbClr val="000000"/>
                </a:solidFill>
              </a:ln>
            </p:spPr>
          </p:sp>
          <p:sp>
            <p:nvSpPr>
              <p:cNvPr name="Freeform 15" id="15"/>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2D8BBA"/>
              </a:solidFill>
            </p:spPr>
          </p:sp>
        </p:grpSp>
        <p:grpSp>
          <p:nvGrpSpPr>
            <p:cNvPr name="Group 16" id="16"/>
            <p:cNvGrpSpPr/>
            <p:nvPr/>
          </p:nvGrpSpPr>
          <p:grpSpPr>
            <a:xfrm rot="0">
              <a:off x="1802499" y="741588"/>
              <a:ext cx="2491021" cy="249102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955452" y="1185347"/>
              <a:ext cx="2185114" cy="1730503"/>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16</a:t>
              </a:r>
            </a:p>
          </p:txBody>
        </p:sp>
        <p:sp>
          <p:nvSpPr>
            <p:cNvPr name="TextBox 20" id="20"/>
            <p:cNvSpPr txBox="true"/>
            <p:nvPr/>
          </p:nvSpPr>
          <p:spPr>
            <a:xfrm rot="0">
              <a:off x="427145" y="3625906"/>
              <a:ext cx="5241727" cy="1446981"/>
            </a:xfrm>
            <a:prstGeom prst="rect">
              <a:avLst/>
            </a:prstGeom>
          </p:spPr>
          <p:txBody>
            <a:bodyPr anchor="t" rtlCol="false" tIns="0" lIns="0" bIns="0" rIns="0">
              <a:spAutoFit/>
            </a:bodyPr>
            <a:lstStyle/>
            <a:p>
              <a:pPr algn="ctr">
                <a:lnSpc>
                  <a:spcPts val="4496"/>
                </a:lnSpc>
                <a:spcBef>
                  <a:spcPct val="0"/>
                </a:spcBef>
              </a:pPr>
              <a:r>
                <a:rPr lang="en-US" sz="3211">
                  <a:solidFill>
                    <a:srgbClr val="FFFFFF"/>
                  </a:solidFill>
                  <a:latin typeface="League Spartan"/>
                  <a:ea typeface="League Spartan"/>
                  <a:cs typeface="League Spartan"/>
                  <a:sym typeface="League Spartan"/>
                </a:rPr>
                <a:t>Kebutuhan Fungsional</a:t>
              </a:r>
            </a:p>
          </p:txBody>
        </p:sp>
        <p:sp>
          <p:nvSpPr>
            <p:cNvPr name="TextBox 21" id="21"/>
            <p:cNvSpPr txBox="true"/>
            <p:nvPr/>
          </p:nvSpPr>
          <p:spPr>
            <a:xfrm rot="0">
              <a:off x="8535320" y="3625906"/>
              <a:ext cx="4646608" cy="1446981"/>
            </a:xfrm>
            <a:prstGeom prst="rect">
              <a:avLst/>
            </a:prstGeom>
          </p:spPr>
          <p:txBody>
            <a:bodyPr anchor="t" rtlCol="false" tIns="0" lIns="0" bIns="0" rIns="0">
              <a:spAutoFit/>
            </a:bodyPr>
            <a:lstStyle/>
            <a:p>
              <a:pPr algn="ctr">
                <a:lnSpc>
                  <a:spcPts val="4496"/>
                </a:lnSpc>
                <a:spcBef>
                  <a:spcPct val="0"/>
                </a:spcBef>
              </a:pPr>
              <a:r>
                <a:rPr lang="en-US" sz="3211">
                  <a:solidFill>
                    <a:srgbClr val="FFFFFF"/>
                  </a:solidFill>
                  <a:latin typeface="League Spartan"/>
                  <a:ea typeface="League Spartan"/>
                  <a:cs typeface="League Spartan"/>
                  <a:sym typeface="League Spartan"/>
                </a:rPr>
                <a:t>Kebutuhan Non-Fungsional</a:t>
              </a:r>
            </a:p>
          </p:txBody>
        </p:sp>
        <p:grpSp>
          <p:nvGrpSpPr>
            <p:cNvPr name="Group 22" id="22"/>
            <p:cNvGrpSpPr/>
            <p:nvPr/>
          </p:nvGrpSpPr>
          <p:grpSpPr>
            <a:xfrm rot="0">
              <a:off x="9613114" y="741588"/>
              <a:ext cx="2491021" cy="249102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9766067" y="1185347"/>
              <a:ext cx="2185114" cy="1730503"/>
            </a:xfrm>
            <a:prstGeom prst="rect">
              <a:avLst/>
            </a:prstGeom>
          </p:spPr>
          <p:txBody>
            <a:bodyPr anchor="t" rtlCol="false" tIns="0" lIns="0" bIns="0" rIns="0">
              <a:spAutoFit/>
            </a:bodyPr>
            <a:lstStyle/>
            <a:p>
              <a:pPr algn="ctr">
                <a:lnSpc>
                  <a:spcPts val="11002"/>
                </a:lnSpc>
              </a:pPr>
              <a:r>
                <a:rPr lang="en-US" b="true" sz="7859">
                  <a:solidFill>
                    <a:srgbClr val="000000"/>
                  </a:solidFill>
                  <a:latin typeface="League Spartan"/>
                  <a:ea typeface="League Spartan"/>
                  <a:cs typeface="League Spartan"/>
                  <a:sym typeface="League Spartan"/>
                </a:rPr>
                <a:t>3</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297985" y="-386781"/>
            <a:ext cx="6990015" cy="8674100"/>
            <a:chOff x="0" y="0"/>
            <a:chExt cx="1840992" cy="2284537"/>
          </a:xfrm>
        </p:grpSpPr>
        <p:sp>
          <p:nvSpPr>
            <p:cNvPr name="Freeform 4" id="4"/>
            <p:cNvSpPr/>
            <p:nvPr/>
          </p:nvSpPr>
          <p:spPr>
            <a:xfrm flipH="false" flipV="false" rot="0">
              <a:off x="0" y="0"/>
              <a:ext cx="1840992" cy="2284537"/>
            </a:xfrm>
            <a:custGeom>
              <a:avLst/>
              <a:gdLst/>
              <a:ahLst/>
              <a:cxnLst/>
              <a:rect r="r" b="b" t="t" l="l"/>
              <a:pathLst>
                <a:path h="2284537" w="1840992">
                  <a:moveTo>
                    <a:pt x="56486" y="0"/>
                  </a:moveTo>
                  <a:lnTo>
                    <a:pt x="1784506" y="0"/>
                  </a:lnTo>
                  <a:cubicBezTo>
                    <a:pt x="1799487" y="0"/>
                    <a:pt x="1813854" y="5951"/>
                    <a:pt x="1824447" y="16544"/>
                  </a:cubicBezTo>
                  <a:cubicBezTo>
                    <a:pt x="1835041" y="27138"/>
                    <a:pt x="1840992" y="41505"/>
                    <a:pt x="1840992" y="56486"/>
                  </a:cubicBezTo>
                  <a:lnTo>
                    <a:pt x="1840992" y="2228051"/>
                  </a:lnTo>
                  <a:cubicBezTo>
                    <a:pt x="1840992" y="2243032"/>
                    <a:pt x="1835041" y="2257399"/>
                    <a:pt x="1824447" y="2267992"/>
                  </a:cubicBezTo>
                  <a:cubicBezTo>
                    <a:pt x="1813854" y="2278586"/>
                    <a:pt x="1799487" y="2284537"/>
                    <a:pt x="1784506" y="2284537"/>
                  </a:cubicBezTo>
                  <a:lnTo>
                    <a:pt x="56486" y="2284537"/>
                  </a:lnTo>
                  <a:cubicBezTo>
                    <a:pt x="41505" y="2284537"/>
                    <a:pt x="27138" y="2278586"/>
                    <a:pt x="16544" y="2267992"/>
                  </a:cubicBezTo>
                  <a:cubicBezTo>
                    <a:pt x="5951" y="2257399"/>
                    <a:pt x="0" y="2243032"/>
                    <a:pt x="0" y="2228051"/>
                  </a:cubicBezTo>
                  <a:lnTo>
                    <a:pt x="0" y="56486"/>
                  </a:lnTo>
                  <a:cubicBezTo>
                    <a:pt x="0" y="41505"/>
                    <a:pt x="5951" y="27138"/>
                    <a:pt x="16544" y="16544"/>
                  </a:cubicBezTo>
                  <a:cubicBezTo>
                    <a:pt x="27138" y="5951"/>
                    <a:pt x="41505" y="0"/>
                    <a:pt x="56486" y="0"/>
                  </a:cubicBezTo>
                  <a:close/>
                </a:path>
              </a:pathLst>
            </a:custGeom>
            <a:solidFill>
              <a:srgbClr val="2F5F98"/>
            </a:solidFill>
          </p:spPr>
        </p:sp>
        <p:sp>
          <p:nvSpPr>
            <p:cNvPr name="TextBox 5" id="5"/>
            <p:cNvSpPr txBox="true"/>
            <p:nvPr/>
          </p:nvSpPr>
          <p:spPr>
            <a:xfrm>
              <a:off x="0" y="-47625"/>
              <a:ext cx="1840992" cy="233216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24726" y="8997950"/>
            <a:ext cx="2514600" cy="260350"/>
            <a:chOff x="0" y="0"/>
            <a:chExt cx="662281" cy="68570"/>
          </a:xfrm>
        </p:grpSpPr>
        <p:sp>
          <p:nvSpPr>
            <p:cNvPr name="Freeform 7" id="7"/>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2F5F98"/>
            </a:solidFill>
          </p:spPr>
        </p:sp>
        <p:sp>
          <p:nvSpPr>
            <p:cNvPr name="TextBox 8" id="8"/>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272821" y="3361326"/>
            <a:ext cx="4243380" cy="1898650"/>
          </a:xfrm>
          <a:prstGeom prst="rect">
            <a:avLst/>
          </a:prstGeom>
        </p:spPr>
        <p:txBody>
          <a:bodyPr anchor="t" rtlCol="false" tIns="0" lIns="0" bIns="0" rIns="0">
            <a:spAutoFit/>
          </a:bodyPr>
          <a:lstStyle/>
          <a:p>
            <a:pPr algn="l">
              <a:lnSpc>
                <a:spcPts val="7699"/>
              </a:lnSpc>
            </a:pPr>
            <a:r>
              <a:rPr lang="en-US" sz="5499">
                <a:solidFill>
                  <a:srgbClr val="FFFFFF"/>
                </a:solidFill>
                <a:latin typeface="League Spartan"/>
                <a:ea typeface="League Spartan"/>
                <a:cs typeface="League Spartan"/>
                <a:sym typeface="League Spartan"/>
              </a:rPr>
              <a:t>USECASE DIAGRAM</a:t>
            </a:r>
          </a:p>
        </p:txBody>
      </p:sp>
      <p:grpSp>
        <p:nvGrpSpPr>
          <p:cNvPr name="Group 10" id="10"/>
          <p:cNvGrpSpPr/>
          <p:nvPr/>
        </p:nvGrpSpPr>
        <p:grpSpPr>
          <a:xfrm rot="0">
            <a:off x="15388531" y="663001"/>
            <a:ext cx="2377020" cy="1188510"/>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12" id="12"/>
            <p:cNvSpPr txBox="true"/>
            <p:nvPr/>
          </p:nvSpPr>
          <p:spPr>
            <a:xfrm>
              <a:off x="0" y="-47625"/>
              <a:ext cx="812800" cy="454025"/>
            </a:xfrm>
            <a:prstGeom prst="rect">
              <a:avLst/>
            </a:prstGeom>
          </p:spPr>
          <p:txBody>
            <a:bodyPr anchor="ctr" rtlCol="false" tIns="39128" lIns="39128" bIns="39128" rIns="39128"/>
            <a:lstStyle/>
            <a:p>
              <a:pPr algn="ctr">
                <a:lnSpc>
                  <a:spcPts val="2660"/>
                </a:lnSpc>
              </a:pPr>
            </a:p>
          </p:txBody>
        </p:sp>
      </p:grpSp>
      <p:sp>
        <p:nvSpPr>
          <p:cNvPr name="Freeform 13" id="13"/>
          <p:cNvSpPr/>
          <p:nvPr/>
        </p:nvSpPr>
        <p:spPr>
          <a:xfrm flipH="false" flipV="false" rot="0">
            <a:off x="15663361" y="830836"/>
            <a:ext cx="852840" cy="852840"/>
          </a:xfrm>
          <a:custGeom>
            <a:avLst/>
            <a:gdLst/>
            <a:ahLst/>
            <a:cxnLst/>
            <a:rect r="r" b="b" t="t" l="l"/>
            <a:pathLst>
              <a:path h="852840" w="852840">
                <a:moveTo>
                  <a:pt x="0" y="0"/>
                </a:moveTo>
                <a:lnTo>
                  <a:pt x="852840" y="0"/>
                </a:lnTo>
                <a:lnTo>
                  <a:pt x="852840" y="852840"/>
                </a:lnTo>
                <a:lnTo>
                  <a:pt x="0" y="852840"/>
                </a:lnTo>
                <a:lnTo>
                  <a:pt x="0" y="0"/>
                </a:lnTo>
                <a:close/>
              </a:path>
            </a:pathLst>
          </a:custGeom>
          <a:blipFill>
            <a:blip r:embed="rId3"/>
            <a:stretch>
              <a:fillRect l="0" t="0" r="0" b="0"/>
            </a:stretch>
          </a:blipFill>
        </p:spPr>
      </p:sp>
      <p:sp>
        <p:nvSpPr>
          <p:cNvPr name="Freeform 14" id="14"/>
          <p:cNvSpPr/>
          <p:nvPr/>
        </p:nvSpPr>
        <p:spPr>
          <a:xfrm flipH="false" flipV="false" rot="0">
            <a:off x="16739415" y="846439"/>
            <a:ext cx="751307" cy="821635"/>
          </a:xfrm>
          <a:custGeom>
            <a:avLst/>
            <a:gdLst/>
            <a:ahLst/>
            <a:cxnLst/>
            <a:rect r="r" b="b" t="t" l="l"/>
            <a:pathLst>
              <a:path h="821635" w="751307">
                <a:moveTo>
                  <a:pt x="0" y="0"/>
                </a:moveTo>
                <a:lnTo>
                  <a:pt x="751307" y="0"/>
                </a:lnTo>
                <a:lnTo>
                  <a:pt x="751307" y="821635"/>
                </a:lnTo>
                <a:lnTo>
                  <a:pt x="0" y="821635"/>
                </a:lnTo>
                <a:lnTo>
                  <a:pt x="0" y="0"/>
                </a:lnTo>
                <a:close/>
              </a:path>
            </a:pathLst>
          </a:custGeom>
          <a:blipFill>
            <a:blip r:embed="rId4"/>
            <a:stretch>
              <a:fillRect l="-37041" t="0" r="-352442" b="-3984"/>
            </a:stretch>
          </a:blipFill>
        </p:spPr>
      </p:sp>
      <p:sp>
        <p:nvSpPr>
          <p:cNvPr name="Freeform 15" id="15"/>
          <p:cNvSpPr/>
          <p:nvPr/>
        </p:nvSpPr>
        <p:spPr>
          <a:xfrm flipH="false" flipV="false" rot="0">
            <a:off x="224474" y="206391"/>
            <a:ext cx="10206735" cy="10002601"/>
          </a:xfrm>
          <a:custGeom>
            <a:avLst/>
            <a:gdLst/>
            <a:ahLst/>
            <a:cxnLst/>
            <a:rect r="r" b="b" t="t" l="l"/>
            <a:pathLst>
              <a:path h="10002601" w="10206735">
                <a:moveTo>
                  <a:pt x="0" y="0"/>
                </a:moveTo>
                <a:lnTo>
                  <a:pt x="10206736" y="0"/>
                </a:lnTo>
                <a:lnTo>
                  <a:pt x="10206736" y="10002601"/>
                </a:lnTo>
                <a:lnTo>
                  <a:pt x="0" y="10002601"/>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DAGydqTnz9E</dc:identifier>
  <dcterms:modified xsi:type="dcterms:W3CDTF">2011-08-01T06:04:30Z</dcterms:modified>
  <cp:revision>1</cp:revision>
  <dc:title>Sempro</dc:title>
</cp:coreProperties>
</file>